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324" r:id="rId3"/>
    <p:sldId id="259" r:id="rId4"/>
    <p:sldId id="257" r:id="rId5"/>
    <p:sldId id="260" r:id="rId6"/>
    <p:sldId id="265" r:id="rId7"/>
    <p:sldId id="262" r:id="rId8"/>
    <p:sldId id="316" r:id="rId9"/>
    <p:sldId id="261" r:id="rId10"/>
    <p:sldId id="266" r:id="rId11"/>
    <p:sldId id="272" r:id="rId12"/>
    <p:sldId id="267" r:id="rId13"/>
    <p:sldId id="268" r:id="rId14"/>
    <p:sldId id="328" r:id="rId15"/>
    <p:sldId id="327" r:id="rId16"/>
    <p:sldId id="274" r:id="rId17"/>
    <p:sldId id="297" r:id="rId18"/>
    <p:sldId id="298" r:id="rId19"/>
    <p:sldId id="299" r:id="rId20"/>
    <p:sldId id="300" r:id="rId21"/>
    <p:sldId id="301" r:id="rId22"/>
    <p:sldId id="284" r:id="rId23"/>
    <p:sldId id="302" r:id="rId24"/>
    <p:sldId id="303" r:id="rId25"/>
    <p:sldId id="304" r:id="rId26"/>
    <p:sldId id="305" r:id="rId27"/>
    <p:sldId id="306" r:id="rId28"/>
    <p:sldId id="307" r:id="rId29"/>
    <p:sldId id="308" r:id="rId30"/>
    <p:sldId id="309" r:id="rId31"/>
    <p:sldId id="277" r:id="rId32"/>
    <p:sldId id="310" r:id="rId33"/>
    <p:sldId id="312" r:id="rId34"/>
    <p:sldId id="311" r:id="rId35"/>
    <p:sldId id="269" r:id="rId36"/>
    <p:sldId id="320" r:id="rId37"/>
    <p:sldId id="329" r:id="rId38"/>
    <p:sldId id="278" r:id="rId39"/>
    <p:sldId id="275" r:id="rId40"/>
    <p:sldId id="276" r:id="rId41"/>
    <p:sldId id="313" r:id="rId42"/>
    <p:sldId id="314" r:id="rId43"/>
    <p:sldId id="326" r:id="rId44"/>
    <p:sldId id="280" r:id="rId45"/>
    <p:sldId id="330" r:id="rId46"/>
    <p:sldId id="331" r:id="rId47"/>
  </p:sldIdLst>
  <p:sldSz cx="18288000" cy="10287000"/>
  <p:notesSz cx="7023100" cy="9309100"/>
  <p:embeddedFontLst>
    <p:embeddedFont>
      <p:font typeface="Abhaya Libre Regular" panose="020B0604020202020204" charset="0"/>
      <p:regular r:id="rId49"/>
    </p:embeddedFont>
    <p:embeddedFont>
      <p:font typeface="Aileron Regular Bold" panose="020B0604020202020204" charset="0"/>
      <p:regular r:id="rId50"/>
      <p:bold r:id="rId51"/>
    </p:embeddedFont>
    <p:embeddedFont>
      <p:font typeface="Calibri" panose="020F0502020204030204" pitchFamily="34" charset="0"/>
      <p:regular r:id="rId52"/>
      <p:bold r:id="rId53"/>
      <p:italic r:id="rId54"/>
      <p:boldItalic r:id="rId55"/>
    </p:embeddedFont>
    <p:embeddedFont>
      <p:font typeface="Cormorant SC Bold" panose="020B0604020202020204" charset="0"/>
      <p:regular r:id="rId56"/>
      <p:bold r:id="rId57"/>
    </p:embeddedFont>
    <p:embeddedFont>
      <p:font typeface="Montserrat" panose="020B0604020202020204" charset="0"/>
      <p:regular r:id="rId58"/>
    </p:embeddedFont>
    <p:embeddedFont>
      <p:font typeface="Montserrat Bold" panose="020B0604020202020204" charset="0"/>
      <p:regular r:id="rId59"/>
    </p:embeddedFont>
    <p:embeddedFont>
      <p:font typeface="Montserrat Classic" panose="020B0604020202020204" charset="0"/>
      <p:regular r:id="rId60"/>
    </p:embeddedFont>
    <p:embeddedFont>
      <p:font typeface="Montserrat Classic Bold" panose="020B0604020202020204" charset="0"/>
      <p:regular r:id="rId61"/>
      <p:bold r:id="rId62"/>
    </p:embeddedFont>
    <p:embeddedFont>
      <p:font typeface="Montserrat Extra-Bold" panose="020B0604020202020204" charset="0"/>
      <p:regular r:id="rId63"/>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AB31D-BAC6-4FB1-94D8-472A3F64162D}" v="602" dt="2021-06-01T07:31:02.624"/>
    <p1510:client id="{52D8BCA5-D0F4-58F4-20A2-82F3F8951EAE}" v="31" dt="2021-06-14T06:33:29.816"/>
    <p1510:client id="{57F4E7F7-D97D-9986-404A-D4759F7C6268}" v="4" dt="2021-06-01T07:32:01.928"/>
    <p1510:client id="{D377FEA6-129C-C249-B2F5-AE9AACA3A8BA}" v="1" dt="2021-06-13T23:58:26.682"/>
    <p1510:client id="{DA585668-43F0-4F5F-96D9-93DD395D838C}" v="6" dt="2021-06-01T07:21:52.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708625-A4B0-0E44-8592-CE20A89F9E61}" type="doc">
      <dgm:prSet loTypeId="urn:microsoft.com/office/officeart/2005/8/layout/pyramid3" loCatId="" qsTypeId="urn:microsoft.com/office/officeart/2005/8/quickstyle/simple2" qsCatId="simple" csTypeId="urn:microsoft.com/office/officeart/2005/8/colors/accent3_4" csCatId="accent3" phldr="1"/>
      <dgm:spPr/>
    </dgm:pt>
    <dgm:pt modelId="{CCC12921-4801-2E48-9034-2498C7BFF892}">
      <dgm:prSet phldrT="[Text]" custT="1"/>
      <dgm:spPr/>
      <dgm:t>
        <a:bodyPr/>
        <a:lstStyle/>
        <a:p>
          <a:r>
            <a:rPr lang="en-US" sz="11500" b="1"/>
            <a:t>START BIG</a:t>
          </a:r>
          <a:endParaRPr lang="en-US" sz="2800" b="1"/>
        </a:p>
      </dgm:t>
    </dgm:pt>
    <dgm:pt modelId="{BC839B63-C815-354E-998E-47C4CA7C160D}" type="parTrans" cxnId="{3B5D9617-6CEE-9B45-A29B-8447C95E2AE4}">
      <dgm:prSet/>
      <dgm:spPr/>
      <dgm:t>
        <a:bodyPr/>
        <a:lstStyle/>
        <a:p>
          <a:endParaRPr lang="en-US"/>
        </a:p>
      </dgm:t>
    </dgm:pt>
    <dgm:pt modelId="{6059BB85-F82F-EC4B-A233-1E5E20E0A6A8}" type="sibTrans" cxnId="{3B5D9617-6CEE-9B45-A29B-8447C95E2AE4}">
      <dgm:prSet/>
      <dgm:spPr/>
      <dgm:t>
        <a:bodyPr/>
        <a:lstStyle/>
        <a:p>
          <a:endParaRPr lang="en-US"/>
        </a:p>
      </dgm:t>
    </dgm:pt>
    <dgm:pt modelId="{AF7040EB-A2C9-F545-B104-5E9633C3D235}">
      <dgm:prSet phldrT="[Text]" custT="1"/>
      <dgm:spPr/>
      <dgm:t>
        <a:bodyPr/>
        <a:lstStyle/>
        <a:p>
          <a:pPr algn="ctr"/>
          <a:r>
            <a:rPr lang="en-US" sz="11500"/>
            <a:t>before</a:t>
          </a:r>
        </a:p>
      </dgm:t>
    </dgm:pt>
    <dgm:pt modelId="{9C187318-C306-4949-9D2E-84EA0C92F400}" type="parTrans" cxnId="{3A135A23-3565-3046-A52B-B6410C4E6312}">
      <dgm:prSet/>
      <dgm:spPr/>
      <dgm:t>
        <a:bodyPr/>
        <a:lstStyle/>
        <a:p>
          <a:endParaRPr lang="en-US"/>
        </a:p>
      </dgm:t>
    </dgm:pt>
    <dgm:pt modelId="{FDC78E42-A1B4-8840-9FF5-8F1523BDB55B}" type="sibTrans" cxnId="{3A135A23-3565-3046-A52B-B6410C4E6312}">
      <dgm:prSet/>
      <dgm:spPr/>
      <dgm:t>
        <a:bodyPr/>
        <a:lstStyle/>
        <a:p>
          <a:endParaRPr lang="en-US"/>
        </a:p>
      </dgm:t>
    </dgm:pt>
    <dgm:pt modelId="{D89FA6DB-1EB5-9644-8E51-B3E847835A53}">
      <dgm:prSet phldrT="[Text]" custT="1"/>
      <dgm:spPr/>
      <dgm:t>
        <a:bodyPr/>
        <a:lstStyle/>
        <a:p>
          <a:r>
            <a:rPr lang="en-US" sz="3600"/>
            <a:t>small</a:t>
          </a:r>
        </a:p>
      </dgm:t>
    </dgm:pt>
    <dgm:pt modelId="{C24B4BB0-10F0-A741-8088-86A68B1802B4}" type="parTrans" cxnId="{B7041453-317C-1549-8EE6-F36C8F38533A}">
      <dgm:prSet/>
      <dgm:spPr/>
      <dgm:t>
        <a:bodyPr/>
        <a:lstStyle/>
        <a:p>
          <a:endParaRPr lang="en-US"/>
        </a:p>
      </dgm:t>
    </dgm:pt>
    <dgm:pt modelId="{91D8E80C-35D6-8F45-9B19-02C8B587B576}" type="sibTrans" cxnId="{B7041453-317C-1549-8EE6-F36C8F38533A}">
      <dgm:prSet/>
      <dgm:spPr/>
      <dgm:t>
        <a:bodyPr/>
        <a:lstStyle/>
        <a:p>
          <a:endParaRPr lang="en-US"/>
        </a:p>
      </dgm:t>
    </dgm:pt>
    <dgm:pt modelId="{D322E10D-D5E4-F542-A290-1F68279FA76A}">
      <dgm:prSet custT="1"/>
      <dgm:spPr/>
      <dgm:t>
        <a:bodyPr/>
        <a:lstStyle/>
        <a:p>
          <a:r>
            <a:rPr lang="en-US" sz="5400"/>
            <a:t>going</a:t>
          </a:r>
        </a:p>
      </dgm:t>
    </dgm:pt>
    <dgm:pt modelId="{35C35634-8DAD-8E46-8FB1-1AC893C72517}" type="parTrans" cxnId="{A61B096D-5D06-7048-B5F7-9445BDDD42C7}">
      <dgm:prSet/>
      <dgm:spPr/>
      <dgm:t>
        <a:bodyPr/>
        <a:lstStyle/>
        <a:p>
          <a:endParaRPr lang="en-US"/>
        </a:p>
      </dgm:t>
    </dgm:pt>
    <dgm:pt modelId="{253951DA-EB4F-424F-ACCC-DB53BFBA6D9A}" type="sibTrans" cxnId="{A61B096D-5D06-7048-B5F7-9445BDDD42C7}">
      <dgm:prSet/>
      <dgm:spPr/>
      <dgm:t>
        <a:bodyPr/>
        <a:lstStyle/>
        <a:p>
          <a:endParaRPr lang="en-US"/>
        </a:p>
      </dgm:t>
    </dgm:pt>
    <dgm:pt modelId="{2BC41D98-4829-8D4D-87EA-10220B6242C2}" type="pres">
      <dgm:prSet presAssocID="{75708625-A4B0-0E44-8592-CE20A89F9E61}" presName="Name0" presStyleCnt="0">
        <dgm:presLayoutVars>
          <dgm:dir/>
          <dgm:animLvl val="lvl"/>
          <dgm:resizeHandles val="exact"/>
        </dgm:presLayoutVars>
      </dgm:prSet>
      <dgm:spPr/>
    </dgm:pt>
    <dgm:pt modelId="{2680440E-ACFC-FF4A-9340-3E18F2342795}" type="pres">
      <dgm:prSet presAssocID="{CCC12921-4801-2E48-9034-2498C7BFF892}" presName="Name8" presStyleCnt="0"/>
      <dgm:spPr/>
    </dgm:pt>
    <dgm:pt modelId="{F2047B1A-5DC9-684B-A299-F60651C4AB99}" type="pres">
      <dgm:prSet presAssocID="{CCC12921-4801-2E48-9034-2498C7BFF892}" presName="level" presStyleLbl="node1" presStyleIdx="0" presStyleCnt="4">
        <dgm:presLayoutVars>
          <dgm:chMax val="1"/>
          <dgm:bulletEnabled val="1"/>
        </dgm:presLayoutVars>
      </dgm:prSet>
      <dgm:spPr/>
    </dgm:pt>
    <dgm:pt modelId="{462DA7EF-E089-2548-B42E-73E7064EAE0B}" type="pres">
      <dgm:prSet presAssocID="{CCC12921-4801-2E48-9034-2498C7BFF892}" presName="levelTx" presStyleLbl="revTx" presStyleIdx="0" presStyleCnt="0">
        <dgm:presLayoutVars>
          <dgm:chMax val="1"/>
          <dgm:bulletEnabled val="1"/>
        </dgm:presLayoutVars>
      </dgm:prSet>
      <dgm:spPr/>
    </dgm:pt>
    <dgm:pt modelId="{0CBBA393-95C4-9A46-A44F-50E775B1EF83}" type="pres">
      <dgm:prSet presAssocID="{AF7040EB-A2C9-F545-B104-5E9633C3D235}" presName="Name8" presStyleCnt="0"/>
      <dgm:spPr/>
    </dgm:pt>
    <dgm:pt modelId="{4516E2E1-23F2-EC41-BF6A-6D3D269EC55C}" type="pres">
      <dgm:prSet presAssocID="{AF7040EB-A2C9-F545-B104-5E9633C3D235}" presName="level" presStyleLbl="node1" presStyleIdx="1" presStyleCnt="4">
        <dgm:presLayoutVars>
          <dgm:chMax val="1"/>
          <dgm:bulletEnabled val="1"/>
        </dgm:presLayoutVars>
      </dgm:prSet>
      <dgm:spPr/>
    </dgm:pt>
    <dgm:pt modelId="{A5CC8570-5A2E-744D-871A-72A99F502BF5}" type="pres">
      <dgm:prSet presAssocID="{AF7040EB-A2C9-F545-B104-5E9633C3D235}" presName="levelTx" presStyleLbl="revTx" presStyleIdx="0" presStyleCnt="0">
        <dgm:presLayoutVars>
          <dgm:chMax val="1"/>
          <dgm:bulletEnabled val="1"/>
        </dgm:presLayoutVars>
      </dgm:prSet>
      <dgm:spPr/>
    </dgm:pt>
    <dgm:pt modelId="{BF728C0E-BFED-CF4E-BDEF-1E146A4CB719}" type="pres">
      <dgm:prSet presAssocID="{D322E10D-D5E4-F542-A290-1F68279FA76A}" presName="Name8" presStyleCnt="0"/>
      <dgm:spPr/>
    </dgm:pt>
    <dgm:pt modelId="{ED1FD462-D333-FE42-80B6-979A3487AED2}" type="pres">
      <dgm:prSet presAssocID="{D322E10D-D5E4-F542-A290-1F68279FA76A}" presName="level" presStyleLbl="node1" presStyleIdx="2" presStyleCnt="4">
        <dgm:presLayoutVars>
          <dgm:chMax val="1"/>
          <dgm:bulletEnabled val="1"/>
        </dgm:presLayoutVars>
      </dgm:prSet>
      <dgm:spPr/>
    </dgm:pt>
    <dgm:pt modelId="{37B7C8A1-987D-2B44-945B-2FCE53E14A7D}" type="pres">
      <dgm:prSet presAssocID="{D322E10D-D5E4-F542-A290-1F68279FA76A}" presName="levelTx" presStyleLbl="revTx" presStyleIdx="0" presStyleCnt="0">
        <dgm:presLayoutVars>
          <dgm:chMax val="1"/>
          <dgm:bulletEnabled val="1"/>
        </dgm:presLayoutVars>
      </dgm:prSet>
      <dgm:spPr/>
    </dgm:pt>
    <dgm:pt modelId="{1614724A-E0E2-F740-87C7-CB2CE4B15594}" type="pres">
      <dgm:prSet presAssocID="{D89FA6DB-1EB5-9644-8E51-B3E847835A53}" presName="Name8" presStyleCnt="0"/>
      <dgm:spPr/>
    </dgm:pt>
    <dgm:pt modelId="{E25DAD4E-E43E-CE4C-BB8D-C1C0FB6010EF}" type="pres">
      <dgm:prSet presAssocID="{D89FA6DB-1EB5-9644-8E51-B3E847835A53}" presName="level" presStyleLbl="node1" presStyleIdx="3" presStyleCnt="4">
        <dgm:presLayoutVars>
          <dgm:chMax val="1"/>
          <dgm:bulletEnabled val="1"/>
        </dgm:presLayoutVars>
      </dgm:prSet>
      <dgm:spPr/>
    </dgm:pt>
    <dgm:pt modelId="{A675BADF-88D4-D14A-A99F-4CFE8085EC36}" type="pres">
      <dgm:prSet presAssocID="{D89FA6DB-1EB5-9644-8E51-B3E847835A53}" presName="levelTx" presStyleLbl="revTx" presStyleIdx="0" presStyleCnt="0">
        <dgm:presLayoutVars>
          <dgm:chMax val="1"/>
          <dgm:bulletEnabled val="1"/>
        </dgm:presLayoutVars>
      </dgm:prSet>
      <dgm:spPr/>
    </dgm:pt>
  </dgm:ptLst>
  <dgm:cxnLst>
    <dgm:cxn modelId="{6709EE12-33BB-654F-8508-BA260B36561A}" type="presOf" srcId="{CCC12921-4801-2E48-9034-2498C7BFF892}" destId="{F2047B1A-5DC9-684B-A299-F60651C4AB99}" srcOrd="0" destOrd="0" presId="urn:microsoft.com/office/officeart/2005/8/layout/pyramid3"/>
    <dgm:cxn modelId="{3B5D9617-6CEE-9B45-A29B-8447C95E2AE4}" srcId="{75708625-A4B0-0E44-8592-CE20A89F9E61}" destId="{CCC12921-4801-2E48-9034-2498C7BFF892}" srcOrd="0" destOrd="0" parTransId="{BC839B63-C815-354E-998E-47C4CA7C160D}" sibTransId="{6059BB85-F82F-EC4B-A233-1E5E20E0A6A8}"/>
    <dgm:cxn modelId="{3A135A23-3565-3046-A52B-B6410C4E6312}" srcId="{75708625-A4B0-0E44-8592-CE20A89F9E61}" destId="{AF7040EB-A2C9-F545-B104-5E9633C3D235}" srcOrd="1" destOrd="0" parTransId="{9C187318-C306-4949-9D2E-84EA0C92F400}" sibTransId="{FDC78E42-A1B4-8840-9FF5-8F1523BDB55B}"/>
    <dgm:cxn modelId="{E5352D39-8978-9343-A5CE-FDAA85A57122}" type="presOf" srcId="{D322E10D-D5E4-F542-A290-1F68279FA76A}" destId="{ED1FD462-D333-FE42-80B6-979A3487AED2}" srcOrd="0" destOrd="0" presId="urn:microsoft.com/office/officeart/2005/8/layout/pyramid3"/>
    <dgm:cxn modelId="{6FDB1E3F-E22C-4143-919B-CD43EF5B723B}" type="presOf" srcId="{D322E10D-D5E4-F542-A290-1F68279FA76A}" destId="{37B7C8A1-987D-2B44-945B-2FCE53E14A7D}" srcOrd="1" destOrd="0" presId="urn:microsoft.com/office/officeart/2005/8/layout/pyramid3"/>
    <dgm:cxn modelId="{30445C42-F20B-E841-A259-AC51D468AF4B}" type="presOf" srcId="{AF7040EB-A2C9-F545-B104-5E9633C3D235}" destId="{A5CC8570-5A2E-744D-871A-72A99F502BF5}" srcOrd="1" destOrd="0" presId="urn:microsoft.com/office/officeart/2005/8/layout/pyramid3"/>
    <dgm:cxn modelId="{B129AF46-C7A9-1B4F-8D1F-D904AC94F1F9}" type="presOf" srcId="{AF7040EB-A2C9-F545-B104-5E9633C3D235}" destId="{4516E2E1-23F2-EC41-BF6A-6D3D269EC55C}" srcOrd="0" destOrd="0" presId="urn:microsoft.com/office/officeart/2005/8/layout/pyramid3"/>
    <dgm:cxn modelId="{15AA866C-AC24-7A4E-8089-102871799BCF}" type="presOf" srcId="{75708625-A4B0-0E44-8592-CE20A89F9E61}" destId="{2BC41D98-4829-8D4D-87EA-10220B6242C2}" srcOrd="0" destOrd="0" presId="urn:microsoft.com/office/officeart/2005/8/layout/pyramid3"/>
    <dgm:cxn modelId="{A61B096D-5D06-7048-B5F7-9445BDDD42C7}" srcId="{75708625-A4B0-0E44-8592-CE20A89F9E61}" destId="{D322E10D-D5E4-F542-A290-1F68279FA76A}" srcOrd="2" destOrd="0" parTransId="{35C35634-8DAD-8E46-8FB1-1AC893C72517}" sibTransId="{253951DA-EB4F-424F-ACCC-DB53BFBA6D9A}"/>
    <dgm:cxn modelId="{410B0151-CFBD-5742-AF85-E795434E8652}" type="presOf" srcId="{CCC12921-4801-2E48-9034-2498C7BFF892}" destId="{462DA7EF-E089-2548-B42E-73E7064EAE0B}" srcOrd="1" destOrd="0" presId="urn:microsoft.com/office/officeart/2005/8/layout/pyramid3"/>
    <dgm:cxn modelId="{B7041453-317C-1549-8EE6-F36C8F38533A}" srcId="{75708625-A4B0-0E44-8592-CE20A89F9E61}" destId="{D89FA6DB-1EB5-9644-8E51-B3E847835A53}" srcOrd="3" destOrd="0" parTransId="{C24B4BB0-10F0-A741-8088-86A68B1802B4}" sibTransId="{91D8E80C-35D6-8F45-9B19-02C8B587B576}"/>
    <dgm:cxn modelId="{12B9C0E3-CF57-D543-A215-ABB54F15965E}" type="presOf" srcId="{D89FA6DB-1EB5-9644-8E51-B3E847835A53}" destId="{E25DAD4E-E43E-CE4C-BB8D-C1C0FB6010EF}" srcOrd="0" destOrd="0" presId="urn:microsoft.com/office/officeart/2005/8/layout/pyramid3"/>
    <dgm:cxn modelId="{B2450CF2-A6FD-2C47-A7F5-504C098FEF6B}" type="presOf" srcId="{D89FA6DB-1EB5-9644-8E51-B3E847835A53}" destId="{A675BADF-88D4-D14A-A99F-4CFE8085EC36}" srcOrd="1" destOrd="0" presId="urn:microsoft.com/office/officeart/2005/8/layout/pyramid3"/>
    <dgm:cxn modelId="{D2628DCD-F604-964B-8971-087BB0204EC9}" type="presParOf" srcId="{2BC41D98-4829-8D4D-87EA-10220B6242C2}" destId="{2680440E-ACFC-FF4A-9340-3E18F2342795}" srcOrd="0" destOrd="0" presId="urn:microsoft.com/office/officeart/2005/8/layout/pyramid3"/>
    <dgm:cxn modelId="{16900004-3B76-9047-B196-BADF9D31FCA8}" type="presParOf" srcId="{2680440E-ACFC-FF4A-9340-3E18F2342795}" destId="{F2047B1A-5DC9-684B-A299-F60651C4AB99}" srcOrd="0" destOrd="0" presId="urn:microsoft.com/office/officeart/2005/8/layout/pyramid3"/>
    <dgm:cxn modelId="{57D2BABE-97DA-F94E-969D-A587A68C1CEC}" type="presParOf" srcId="{2680440E-ACFC-FF4A-9340-3E18F2342795}" destId="{462DA7EF-E089-2548-B42E-73E7064EAE0B}" srcOrd="1" destOrd="0" presId="urn:microsoft.com/office/officeart/2005/8/layout/pyramid3"/>
    <dgm:cxn modelId="{ACC5B17B-4BB3-EA4D-A6CE-0A805D801625}" type="presParOf" srcId="{2BC41D98-4829-8D4D-87EA-10220B6242C2}" destId="{0CBBA393-95C4-9A46-A44F-50E775B1EF83}" srcOrd="1" destOrd="0" presId="urn:microsoft.com/office/officeart/2005/8/layout/pyramid3"/>
    <dgm:cxn modelId="{7393E972-730E-F549-9B50-1852805295B3}" type="presParOf" srcId="{0CBBA393-95C4-9A46-A44F-50E775B1EF83}" destId="{4516E2E1-23F2-EC41-BF6A-6D3D269EC55C}" srcOrd="0" destOrd="0" presId="urn:microsoft.com/office/officeart/2005/8/layout/pyramid3"/>
    <dgm:cxn modelId="{D587363D-17A6-B947-BAF9-B5E20F90A100}" type="presParOf" srcId="{0CBBA393-95C4-9A46-A44F-50E775B1EF83}" destId="{A5CC8570-5A2E-744D-871A-72A99F502BF5}" srcOrd="1" destOrd="0" presId="urn:microsoft.com/office/officeart/2005/8/layout/pyramid3"/>
    <dgm:cxn modelId="{949570C6-F12F-534F-B726-BEEACB79C34C}" type="presParOf" srcId="{2BC41D98-4829-8D4D-87EA-10220B6242C2}" destId="{BF728C0E-BFED-CF4E-BDEF-1E146A4CB719}" srcOrd="2" destOrd="0" presId="urn:microsoft.com/office/officeart/2005/8/layout/pyramid3"/>
    <dgm:cxn modelId="{70780F11-A129-2F49-8FE2-22F4597B6BD0}" type="presParOf" srcId="{BF728C0E-BFED-CF4E-BDEF-1E146A4CB719}" destId="{ED1FD462-D333-FE42-80B6-979A3487AED2}" srcOrd="0" destOrd="0" presId="urn:microsoft.com/office/officeart/2005/8/layout/pyramid3"/>
    <dgm:cxn modelId="{1FF32F41-C6FF-954D-A6E2-C9840DEFDC74}" type="presParOf" srcId="{BF728C0E-BFED-CF4E-BDEF-1E146A4CB719}" destId="{37B7C8A1-987D-2B44-945B-2FCE53E14A7D}" srcOrd="1" destOrd="0" presId="urn:microsoft.com/office/officeart/2005/8/layout/pyramid3"/>
    <dgm:cxn modelId="{B770A90B-E2CF-FC41-8C1F-C40EC78C5DF4}" type="presParOf" srcId="{2BC41D98-4829-8D4D-87EA-10220B6242C2}" destId="{1614724A-E0E2-F740-87C7-CB2CE4B15594}" srcOrd="3" destOrd="0" presId="urn:microsoft.com/office/officeart/2005/8/layout/pyramid3"/>
    <dgm:cxn modelId="{75ED4FDE-0BD4-C74D-9E28-FAAB6434011F}" type="presParOf" srcId="{1614724A-E0E2-F740-87C7-CB2CE4B15594}" destId="{E25DAD4E-E43E-CE4C-BB8D-C1C0FB6010EF}" srcOrd="0" destOrd="0" presId="urn:microsoft.com/office/officeart/2005/8/layout/pyramid3"/>
    <dgm:cxn modelId="{6AB1A9F2-CF9B-0847-9D4A-174F5C1D8899}" type="presParOf" srcId="{1614724A-E0E2-F740-87C7-CB2CE4B15594}" destId="{A675BADF-88D4-D14A-A99F-4CFE8085EC36}"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708625-A4B0-0E44-8592-CE20A89F9E61}" type="doc">
      <dgm:prSet loTypeId="urn:microsoft.com/office/officeart/2005/8/layout/pyramid3" loCatId="" qsTypeId="urn:microsoft.com/office/officeart/2005/8/quickstyle/simple2" qsCatId="simple" csTypeId="urn:microsoft.com/office/officeart/2005/8/colors/accent3_4" csCatId="accent3" phldr="1"/>
      <dgm:spPr/>
    </dgm:pt>
    <dgm:pt modelId="{D89FA6DB-1EB5-9644-8E51-B3E847835A53}">
      <dgm:prSet phldrT="[Text]"/>
      <dgm:spPr/>
      <dgm:t>
        <a:bodyPr/>
        <a:lstStyle/>
        <a:p>
          <a:pPr rtl="0"/>
          <a:r>
            <a:rPr lang="en-US">
              <a:latin typeface="Calibri"/>
            </a:rPr>
            <a:t> </a:t>
          </a:r>
          <a:endParaRPr lang="en-US"/>
        </a:p>
      </dgm:t>
    </dgm:pt>
    <dgm:pt modelId="{C24B4BB0-10F0-A741-8088-86A68B1802B4}" type="parTrans" cxnId="{B7041453-317C-1549-8EE6-F36C8F38533A}">
      <dgm:prSet/>
      <dgm:spPr/>
      <dgm:t>
        <a:bodyPr/>
        <a:lstStyle/>
        <a:p>
          <a:endParaRPr lang="en-US"/>
        </a:p>
      </dgm:t>
    </dgm:pt>
    <dgm:pt modelId="{91D8E80C-35D6-8F45-9B19-02C8B587B576}" type="sibTrans" cxnId="{B7041453-317C-1549-8EE6-F36C8F38533A}">
      <dgm:prSet/>
      <dgm:spPr/>
      <dgm:t>
        <a:bodyPr/>
        <a:lstStyle/>
        <a:p>
          <a:endParaRPr lang="en-US"/>
        </a:p>
      </dgm:t>
    </dgm:pt>
    <dgm:pt modelId="{A590BDBD-44FD-4D1D-8FFD-4898BD0EBAC6}">
      <dgm:prSet phldr="0"/>
      <dgm:spPr/>
      <dgm:t>
        <a:bodyPr/>
        <a:lstStyle/>
        <a:p>
          <a:pPr rtl="0"/>
          <a:r>
            <a:rPr lang="en-US" b="1">
              <a:latin typeface="Calibri"/>
            </a:rPr>
            <a:t> </a:t>
          </a:r>
          <a:endParaRPr lang="en-US"/>
        </a:p>
      </dgm:t>
    </dgm:pt>
    <dgm:pt modelId="{5C25BE7C-8067-496A-8940-8FC8B586214A}" type="parTrans" cxnId="{F972F545-FD7D-46CF-AD62-E2E94E287316}">
      <dgm:prSet/>
      <dgm:spPr/>
      <dgm:t>
        <a:bodyPr/>
        <a:lstStyle/>
        <a:p>
          <a:endParaRPr lang="en-US"/>
        </a:p>
      </dgm:t>
    </dgm:pt>
    <dgm:pt modelId="{D2747B9A-96BA-4C34-9799-97F3674C354E}" type="sibTrans" cxnId="{F972F545-FD7D-46CF-AD62-E2E94E287316}">
      <dgm:prSet/>
      <dgm:spPr/>
      <dgm:t>
        <a:bodyPr/>
        <a:lstStyle/>
        <a:p>
          <a:endParaRPr lang="en-US"/>
        </a:p>
      </dgm:t>
    </dgm:pt>
    <dgm:pt modelId="{1F34773A-8273-43BC-B5FF-FDCD5184F5D3}">
      <dgm:prSet phldr="0"/>
      <dgm:spPr/>
      <dgm:t>
        <a:bodyPr/>
        <a:lstStyle/>
        <a:p>
          <a:pPr rtl="0"/>
          <a:r>
            <a:rPr lang="en-US">
              <a:latin typeface="Calibri"/>
            </a:rPr>
            <a:t> </a:t>
          </a:r>
          <a:endParaRPr lang="en-US"/>
        </a:p>
      </dgm:t>
    </dgm:pt>
    <dgm:pt modelId="{C8772FEC-355C-496A-BCCF-393D98A23A25}" type="parTrans" cxnId="{8E946229-BB6F-45FB-938A-ABEAECCFFBDF}">
      <dgm:prSet/>
      <dgm:spPr/>
      <dgm:t>
        <a:bodyPr/>
        <a:lstStyle/>
        <a:p>
          <a:endParaRPr lang="en-US"/>
        </a:p>
      </dgm:t>
    </dgm:pt>
    <dgm:pt modelId="{EDCBB418-05E0-4714-AE76-2916A2920A2B}" type="sibTrans" cxnId="{8E946229-BB6F-45FB-938A-ABEAECCFFBDF}">
      <dgm:prSet/>
      <dgm:spPr/>
      <dgm:t>
        <a:bodyPr/>
        <a:lstStyle/>
        <a:p>
          <a:endParaRPr lang="en-US"/>
        </a:p>
      </dgm:t>
    </dgm:pt>
    <dgm:pt modelId="{B62C45FE-EDDA-4F88-A6D3-2DF27200F572}">
      <dgm:prSet phldr="0"/>
      <dgm:spPr/>
      <dgm:t>
        <a:bodyPr/>
        <a:lstStyle/>
        <a:p>
          <a:pPr rtl="0"/>
          <a:r>
            <a:rPr lang="en-US">
              <a:latin typeface="Calibri"/>
            </a:rPr>
            <a:t> </a:t>
          </a:r>
          <a:endParaRPr lang="en-US"/>
        </a:p>
      </dgm:t>
    </dgm:pt>
    <dgm:pt modelId="{51E2CC1C-A27A-4D78-AD9E-613A814AB7F6}" type="parTrans" cxnId="{751BC688-8F19-4C19-995D-B6C5087A7BDE}">
      <dgm:prSet/>
      <dgm:spPr/>
      <dgm:t>
        <a:bodyPr/>
        <a:lstStyle/>
        <a:p>
          <a:endParaRPr lang="en-US"/>
        </a:p>
      </dgm:t>
    </dgm:pt>
    <dgm:pt modelId="{8D6C2134-C153-4CDC-9196-8CAB1DD27089}" type="sibTrans" cxnId="{751BC688-8F19-4C19-995D-B6C5087A7BDE}">
      <dgm:prSet/>
      <dgm:spPr/>
      <dgm:t>
        <a:bodyPr/>
        <a:lstStyle/>
        <a:p>
          <a:endParaRPr lang="en-US"/>
        </a:p>
      </dgm:t>
    </dgm:pt>
    <dgm:pt modelId="{2BC41D98-4829-8D4D-87EA-10220B6242C2}" type="pres">
      <dgm:prSet presAssocID="{75708625-A4B0-0E44-8592-CE20A89F9E61}" presName="Name0" presStyleCnt="0">
        <dgm:presLayoutVars>
          <dgm:dir/>
          <dgm:animLvl val="lvl"/>
          <dgm:resizeHandles val="exact"/>
        </dgm:presLayoutVars>
      </dgm:prSet>
      <dgm:spPr/>
    </dgm:pt>
    <dgm:pt modelId="{E49DE8EE-BF2F-414B-A5B9-CC2F2F69E9D2}" type="pres">
      <dgm:prSet presAssocID="{A590BDBD-44FD-4D1D-8FFD-4898BD0EBAC6}" presName="Name8" presStyleCnt="0"/>
      <dgm:spPr/>
    </dgm:pt>
    <dgm:pt modelId="{46C09917-F8BA-4542-801D-5422CB4B8411}" type="pres">
      <dgm:prSet presAssocID="{A590BDBD-44FD-4D1D-8FFD-4898BD0EBAC6}" presName="level" presStyleLbl="node1" presStyleIdx="0" presStyleCnt="4">
        <dgm:presLayoutVars>
          <dgm:chMax val="1"/>
          <dgm:bulletEnabled val="1"/>
        </dgm:presLayoutVars>
      </dgm:prSet>
      <dgm:spPr/>
    </dgm:pt>
    <dgm:pt modelId="{4ABA9323-00FF-4967-881B-BD8A899F9628}" type="pres">
      <dgm:prSet presAssocID="{A590BDBD-44FD-4D1D-8FFD-4898BD0EBAC6}" presName="levelTx" presStyleLbl="revTx" presStyleIdx="0" presStyleCnt="0">
        <dgm:presLayoutVars>
          <dgm:chMax val="1"/>
          <dgm:bulletEnabled val="1"/>
        </dgm:presLayoutVars>
      </dgm:prSet>
      <dgm:spPr/>
    </dgm:pt>
    <dgm:pt modelId="{CC70163E-1B30-42B3-9E9D-5F9206A5AB23}" type="pres">
      <dgm:prSet presAssocID="{1F34773A-8273-43BC-B5FF-FDCD5184F5D3}" presName="Name8" presStyleCnt="0"/>
      <dgm:spPr/>
    </dgm:pt>
    <dgm:pt modelId="{D0A08E1D-657B-49CC-8443-83330E0AEE89}" type="pres">
      <dgm:prSet presAssocID="{1F34773A-8273-43BC-B5FF-FDCD5184F5D3}" presName="level" presStyleLbl="node1" presStyleIdx="1" presStyleCnt="4">
        <dgm:presLayoutVars>
          <dgm:chMax val="1"/>
          <dgm:bulletEnabled val="1"/>
        </dgm:presLayoutVars>
      </dgm:prSet>
      <dgm:spPr/>
    </dgm:pt>
    <dgm:pt modelId="{6A32AD6D-B0A8-4E93-A1FD-BDECDE1612CB}" type="pres">
      <dgm:prSet presAssocID="{1F34773A-8273-43BC-B5FF-FDCD5184F5D3}" presName="levelTx" presStyleLbl="revTx" presStyleIdx="0" presStyleCnt="0">
        <dgm:presLayoutVars>
          <dgm:chMax val="1"/>
          <dgm:bulletEnabled val="1"/>
        </dgm:presLayoutVars>
      </dgm:prSet>
      <dgm:spPr/>
    </dgm:pt>
    <dgm:pt modelId="{1E084395-DE33-45BE-BE9E-8CEAF6D7A53A}" type="pres">
      <dgm:prSet presAssocID="{B62C45FE-EDDA-4F88-A6D3-2DF27200F572}" presName="Name8" presStyleCnt="0"/>
      <dgm:spPr/>
    </dgm:pt>
    <dgm:pt modelId="{80B58D8A-A3F0-43DE-AC3A-E7A319C1D054}" type="pres">
      <dgm:prSet presAssocID="{B62C45FE-EDDA-4F88-A6D3-2DF27200F572}" presName="level" presStyleLbl="node1" presStyleIdx="2" presStyleCnt="4">
        <dgm:presLayoutVars>
          <dgm:chMax val="1"/>
          <dgm:bulletEnabled val="1"/>
        </dgm:presLayoutVars>
      </dgm:prSet>
      <dgm:spPr/>
    </dgm:pt>
    <dgm:pt modelId="{9917B97D-487D-43E7-807C-1F86B971A5AE}" type="pres">
      <dgm:prSet presAssocID="{B62C45FE-EDDA-4F88-A6D3-2DF27200F572}" presName="levelTx" presStyleLbl="revTx" presStyleIdx="0" presStyleCnt="0">
        <dgm:presLayoutVars>
          <dgm:chMax val="1"/>
          <dgm:bulletEnabled val="1"/>
        </dgm:presLayoutVars>
      </dgm:prSet>
      <dgm:spPr/>
    </dgm:pt>
    <dgm:pt modelId="{1614724A-E0E2-F740-87C7-CB2CE4B15594}" type="pres">
      <dgm:prSet presAssocID="{D89FA6DB-1EB5-9644-8E51-B3E847835A53}" presName="Name8" presStyleCnt="0"/>
      <dgm:spPr/>
    </dgm:pt>
    <dgm:pt modelId="{E25DAD4E-E43E-CE4C-BB8D-C1C0FB6010EF}" type="pres">
      <dgm:prSet presAssocID="{D89FA6DB-1EB5-9644-8E51-B3E847835A53}" presName="level" presStyleLbl="node1" presStyleIdx="3" presStyleCnt="4">
        <dgm:presLayoutVars>
          <dgm:chMax val="1"/>
          <dgm:bulletEnabled val="1"/>
        </dgm:presLayoutVars>
      </dgm:prSet>
      <dgm:spPr/>
    </dgm:pt>
    <dgm:pt modelId="{A675BADF-88D4-D14A-A99F-4CFE8085EC36}" type="pres">
      <dgm:prSet presAssocID="{D89FA6DB-1EB5-9644-8E51-B3E847835A53}" presName="levelTx" presStyleLbl="revTx" presStyleIdx="0" presStyleCnt="0">
        <dgm:presLayoutVars>
          <dgm:chMax val="1"/>
          <dgm:bulletEnabled val="1"/>
        </dgm:presLayoutVars>
      </dgm:prSet>
      <dgm:spPr/>
    </dgm:pt>
  </dgm:ptLst>
  <dgm:cxnLst>
    <dgm:cxn modelId="{8E946229-BB6F-45FB-938A-ABEAECCFFBDF}" srcId="{75708625-A4B0-0E44-8592-CE20A89F9E61}" destId="{1F34773A-8273-43BC-B5FF-FDCD5184F5D3}" srcOrd="1" destOrd="0" parTransId="{C8772FEC-355C-496A-BCCF-393D98A23A25}" sibTransId="{EDCBB418-05E0-4714-AE76-2916A2920A2B}"/>
    <dgm:cxn modelId="{6C817F38-5CCC-4CD1-972D-69811529C22C}" type="presOf" srcId="{1F34773A-8273-43BC-B5FF-FDCD5184F5D3}" destId="{D0A08E1D-657B-49CC-8443-83330E0AEE89}" srcOrd="0" destOrd="0" presId="urn:microsoft.com/office/officeart/2005/8/layout/pyramid3"/>
    <dgm:cxn modelId="{F972F545-FD7D-46CF-AD62-E2E94E287316}" srcId="{75708625-A4B0-0E44-8592-CE20A89F9E61}" destId="{A590BDBD-44FD-4D1D-8FFD-4898BD0EBAC6}" srcOrd="0" destOrd="0" parTransId="{5C25BE7C-8067-496A-8940-8FC8B586214A}" sibTransId="{D2747B9A-96BA-4C34-9799-97F3674C354E}"/>
    <dgm:cxn modelId="{15AA866C-AC24-7A4E-8089-102871799BCF}" type="presOf" srcId="{75708625-A4B0-0E44-8592-CE20A89F9E61}" destId="{2BC41D98-4829-8D4D-87EA-10220B6242C2}" srcOrd="0" destOrd="0" presId="urn:microsoft.com/office/officeart/2005/8/layout/pyramid3"/>
    <dgm:cxn modelId="{B7041453-317C-1549-8EE6-F36C8F38533A}" srcId="{75708625-A4B0-0E44-8592-CE20A89F9E61}" destId="{D89FA6DB-1EB5-9644-8E51-B3E847835A53}" srcOrd="3" destOrd="0" parTransId="{C24B4BB0-10F0-A741-8088-86A68B1802B4}" sibTransId="{91D8E80C-35D6-8F45-9B19-02C8B587B576}"/>
    <dgm:cxn modelId="{4FA71476-50B0-4533-A1EC-B1E2A6BAE724}" type="presOf" srcId="{B62C45FE-EDDA-4F88-A6D3-2DF27200F572}" destId="{80B58D8A-A3F0-43DE-AC3A-E7A319C1D054}" srcOrd="0" destOrd="0" presId="urn:microsoft.com/office/officeart/2005/8/layout/pyramid3"/>
    <dgm:cxn modelId="{751BC688-8F19-4C19-995D-B6C5087A7BDE}" srcId="{75708625-A4B0-0E44-8592-CE20A89F9E61}" destId="{B62C45FE-EDDA-4F88-A6D3-2DF27200F572}" srcOrd="2" destOrd="0" parTransId="{51E2CC1C-A27A-4D78-AD9E-613A814AB7F6}" sibTransId="{8D6C2134-C153-4CDC-9196-8CAB1DD27089}"/>
    <dgm:cxn modelId="{72D51CA3-363B-4A28-9A4D-7ECB1BD8F47D}" type="presOf" srcId="{B62C45FE-EDDA-4F88-A6D3-2DF27200F572}" destId="{9917B97D-487D-43E7-807C-1F86B971A5AE}" srcOrd="1" destOrd="0" presId="urn:microsoft.com/office/officeart/2005/8/layout/pyramid3"/>
    <dgm:cxn modelId="{8448EFDF-A75E-4C8C-AECD-22EE75DF73B7}" type="presOf" srcId="{1F34773A-8273-43BC-B5FF-FDCD5184F5D3}" destId="{6A32AD6D-B0A8-4E93-A1FD-BDECDE1612CB}" srcOrd="1" destOrd="0" presId="urn:microsoft.com/office/officeart/2005/8/layout/pyramid3"/>
    <dgm:cxn modelId="{7DBE53E1-F301-4A73-BB63-83787B0BF6F0}" type="presOf" srcId="{A590BDBD-44FD-4D1D-8FFD-4898BD0EBAC6}" destId="{46C09917-F8BA-4542-801D-5422CB4B8411}" srcOrd="0" destOrd="0" presId="urn:microsoft.com/office/officeart/2005/8/layout/pyramid3"/>
    <dgm:cxn modelId="{12B9C0E3-CF57-D543-A215-ABB54F15965E}" type="presOf" srcId="{D89FA6DB-1EB5-9644-8E51-B3E847835A53}" destId="{E25DAD4E-E43E-CE4C-BB8D-C1C0FB6010EF}" srcOrd="0" destOrd="0" presId="urn:microsoft.com/office/officeart/2005/8/layout/pyramid3"/>
    <dgm:cxn modelId="{B2450CF2-A6FD-2C47-A7F5-504C098FEF6B}" type="presOf" srcId="{D89FA6DB-1EB5-9644-8E51-B3E847835A53}" destId="{A675BADF-88D4-D14A-A99F-4CFE8085EC36}" srcOrd="1" destOrd="0" presId="urn:microsoft.com/office/officeart/2005/8/layout/pyramid3"/>
    <dgm:cxn modelId="{2B8521FB-1813-4E73-84C4-DDD28F484308}" type="presOf" srcId="{A590BDBD-44FD-4D1D-8FFD-4898BD0EBAC6}" destId="{4ABA9323-00FF-4967-881B-BD8A899F9628}" srcOrd="1" destOrd="0" presId="urn:microsoft.com/office/officeart/2005/8/layout/pyramid3"/>
    <dgm:cxn modelId="{0365B4E5-6378-49D9-83E5-CDAD93D34850}" type="presParOf" srcId="{2BC41D98-4829-8D4D-87EA-10220B6242C2}" destId="{E49DE8EE-BF2F-414B-A5B9-CC2F2F69E9D2}" srcOrd="0" destOrd="0" presId="urn:microsoft.com/office/officeart/2005/8/layout/pyramid3"/>
    <dgm:cxn modelId="{C7486ED0-FD5F-440D-B5F9-1858442C6A87}" type="presParOf" srcId="{E49DE8EE-BF2F-414B-A5B9-CC2F2F69E9D2}" destId="{46C09917-F8BA-4542-801D-5422CB4B8411}" srcOrd="0" destOrd="0" presId="urn:microsoft.com/office/officeart/2005/8/layout/pyramid3"/>
    <dgm:cxn modelId="{3592CE9F-FD91-4146-A790-87CF76312354}" type="presParOf" srcId="{E49DE8EE-BF2F-414B-A5B9-CC2F2F69E9D2}" destId="{4ABA9323-00FF-4967-881B-BD8A899F9628}" srcOrd="1" destOrd="0" presId="urn:microsoft.com/office/officeart/2005/8/layout/pyramid3"/>
    <dgm:cxn modelId="{52CC81A6-4B7C-4F2C-9299-645C739C77E5}" type="presParOf" srcId="{2BC41D98-4829-8D4D-87EA-10220B6242C2}" destId="{CC70163E-1B30-42B3-9E9D-5F9206A5AB23}" srcOrd="1" destOrd="0" presId="urn:microsoft.com/office/officeart/2005/8/layout/pyramid3"/>
    <dgm:cxn modelId="{4515E7C8-CCA0-49C9-AD63-B5773AEF6044}" type="presParOf" srcId="{CC70163E-1B30-42B3-9E9D-5F9206A5AB23}" destId="{D0A08E1D-657B-49CC-8443-83330E0AEE89}" srcOrd="0" destOrd="0" presId="urn:microsoft.com/office/officeart/2005/8/layout/pyramid3"/>
    <dgm:cxn modelId="{C6C88AF2-C4F8-4F42-92A9-C1CE68169B94}" type="presParOf" srcId="{CC70163E-1B30-42B3-9E9D-5F9206A5AB23}" destId="{6A32AD6D-B0A8-4E93-A1FD-BDECDE1612CB}" srcOrd="1" destOrd="0" presId="urn:microsoft.com/office/officeart/2005/8/layout/pyramid3"/>
    <dgm:cxn modelId="{C5BBBC31-40D7-4115-95AE-2E26912BDB1C}" type="presParOf" srcId="{2BC41D98-4829-8D4D-87EA-10220B6242C2}" destId="{1E084395-DE33-45BE-BE9E-8CEAF6D7A53A}" srcOrd="2" destOrd="0" presId="urn:microsoft.com/office/officeart/2005/8/layout/pyramid3"/>
    <dgm:cxn modelId="{5E67182F-0EA8-48A6-B9F3-C0E1971E0FB3}" type="presParOf" srcId="{1E084395-DE33-45BE-BE9E-8CEAF6D7A53A}" destId="{80B58D8A-A3F0-43DE-AC3A-E7A319C1D054}" srcOrd="0" destOrd="0" presId="urn:microsoft.com/office/officeart/2005/8/layout/pyramid3"/>
    <dgm:cxn modelId="{21A5C921-1862-446F-9B57-6F8E9AC4B581}" type="presParOf" srcId="{1E084395-DE33-45BE-BE9E-8CEAF6D7A53A}" destId="{9917B97D-487D-43E7-807C-1F86B971A5AE}" srcOrd="1" destOrd="0" presId="urn:microsoft.com/office/officeart/2005/8/layout/pyramid3"/>
    <dgm:cxn modelId="{B770A90B-E2CF-FC41-8C1F-C40EC78C5DF4}" type="presParOf" srcId="{2BC41D98-4829-8D4D-87EA-10220B6242C2}" destId="{1614724A-E0E2-F740-87C7-CB2CE4B15594}" srcOrd="3" destOrd="0" presId="urn:microsoft.com/office/officeart/2005/8/layout/pyramid3"/>
    <dgm:cxn modelId="{75ED4FDE-0BD4-C74D-9E28-FAAB6434011F}" type="presParOf" srcId="{1614724A-E0E2-F740-87C7-CB2CE4B15594}" destId="{E25DAD4E-E43E-CE4C-BB8D-C1C0FB6010EF}" srcOrd="0" destOrd="0" presId="urn:microsoft.com/office/officeart/2005/8/layout/pyramid3"/>
    <dgm:cxn modelId="{6AB1A9F2-CF9B-0847-9D4A-174F5C1D8899}" type="presParOf" srcId="{1614724A-E0E2-F740-87C7-CB2CE4B15594}" destId="{A675BADF-88D4-D14A-A99F-4CFE8085EC36}"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47B1A-5DC9-684B-A299-F60651C4AB99}">
      <dsp:nvSpPr>
        <dsp:cNvPr id="0" name=""/>
        <dsp:cNvSpPr/>
      </dsp:nvSpPr>
      <dsp:spPr>
        <a:xfrm rot="10800000">
          <a:off x="0" y="0"/>
          <a:ext cx="11403370" cy="2275217"/>
        </a:xfrm>
        <a:prstGeom prst="trapezoid">
          <a:avLst>
            <a:gd name="adj" fmla="val 62650"/>
          </a:avLst>
        </a:prstGeom>
        <a:solidFill>
          <a:schemeClr val="accent3">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0" tIns="146050" rIns="146050" bIns="146050" numCol="1" spcCol="1270" anchor="ctr" anchorCtr="0">
          <a:noAutofit/>
        </a:bodyPr>
        <a:lstStyle/>
        <a:p>
          <a:pPr marL="0" lvl="0" indent="0" algn="ctr" defTabSz="5111750">
            <a:lnSpc>
              <a:spcPct val="90000"/>
            </a:lnSpc>
            <a:spcBef>
              <a:spcPct val="0"/>
            </a:spcBef>
            <a:spcAft>
              <a:spcPct val="35000"/>
            </a:spcAft>
            <a:buNone/>
          </a:pPr>
          <a:r>
            <a:rPr lang="en-US" sz="11500" b="1" kern="1200"/>
            <a:t>START BIG</a:t>
          </a:r>
          <a:endParaRPr lang="en-US" sz="2800" b="1" kern="1200"/>
        </a:p>
      </dsp:txBody>
      <dsp:txXfrm rot="-10800000">
        <a:off x="1995589" y="0"/>
        <a:ext cx="7412190" cy="2275217"/>
      </dsp:txXfrm>
    </dsp:sp>
    <dsp:sp modelId="{4516E2E1-23F2-EC41-BF6A-6D3D269EC55C}">
      <dsp:nvSpPr>
        <dsp:cNvPr id="0" name=""/>
        <dsp:cNvSpPr/>
      </dsp:nvSpPr>
      <dsp:spPr>
        <a:xfrm rot="10800000">
          <a:off x="1425421" y="2275217"/>
          <a:ext cx="8552527" cy="2275217"/>
        </a:xfrm>
        <a:prstGeom prst="trapezoid">
          <a:avLst>
            <a:gd name="adj" fmla="val 62650"/>
          </a:avLst>
        </a:prstGeom>
        <a:solidFill>
          <a:schemeClr val="accent3">
            <a:shade val="50000"/>
            <a:hueOff val="133778"/>
            <a:satOff val="-2135"/>
            <a:lumOff val="205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0" tIns="146050" rIns="146050" bIns="146050" numCol="1" spcCol="1270" anchor="ctr" anchorCtr="0">
          <a:noAutofit/>
        </a:bodyPr>
        <a:lstStyle/>
        <a:p>
          <a:pPr marL="0" lvl="0" indent="0" algn="ctr" defTabSz="5111750">
            <a:lnSpc>
              <a:spcPct val="90000"/>
            </a:lnSpc>
            <a:spcBef>
              <a:spcPct val="0"/>
            </a:spcBef>
            <a:spcAft>
              <a:spcPct val="35000"/>
            </a:spcAft>
            <a:buNone/>
          </a:pPr>
          <a:r>
            <a:rPr lang="en-US" sz="11500" kern="1200"/>
            <a:t>before</a:t>
          </a:r>
        </a:p>
      </dsp:txBody>
      <dsp:txXfrm rot="-10800000">
        <a:off x="2922113" y="2275217"/>
        <a:ext cx="5559142" cy="2275217"/>
      </dsp:txXfrm>
    </dsp:sp>
    <dsp:sp modelId="{ED1FD462-D333-FE42-80B6-979A3487AED2}">
      <dsp:nvSpPr>
        <dsp:cNvPr id="0" name=""/>
        <dsp:cNvSpPr/>
      </dsp:nvSpPr>
      <dsp:spPr>
        <a:xfrm rot="10800000">
          <a:off x="2850842" y="4550434"/>
          <a:ext cx="5701685" cy="2275217"/>
        </a:xfrm>
        <a:prstGeom prst="trapezoid">
          <a:avLst>
            <a:gd name="adj" fmla="val 62650"/>
          </a:avLst>
        </a:prstGeom>
        <a:solidFill>
          <a:schemeClr val="accent3">
            <a:shade val="50000"/>
            <a:hueOff val="267556"/>
            <a:satOff val="-4269"/>
            <a:lumOff val="411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a:t>going</a:t>
          </a:r>
        </a:p>
      </dsp:txBody>
      <dsp:txXfrm rot="-10800000">
        <a:off x="3848637" y="4550434"/>
        <a:ext cx="3706095" cy="2275217"/>
      </dsp:txXfrm>
    </dsp:sp>
    <dsp:sp modelId="{E25DAD4E-E43E-CE4C-BB8D-C1C0FB6010EF}">
      <dsp:nvSpPr>
        <dsp:cNvPr id="0" name=""/>
        <dsp:cNvSpPr/>
      </dsp:nvSpPr>
      <dsp:spPr>
        <a:xfrm rot="10800000">
          <a:off x="4276263" y="6825651"/>
          <a:ext cx="2850842" cy="2275217"/>
        </a:xfrm>
        <a:prstGeom prst="trapezoid">
          <a:avLst>
            <a:gd name="adj" fmla="val 62650"/>
          </a:avLst>
        </a:prstGeom>
        <a:solidFill>
          <a:schemeClr val="accent3">
            <a:shade val="50000"/>
            <a:hueOff val="133778"/>
            <a:satOff val="-2135"/>
            <a:lumOff val="205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t>small</a:t>
          </a:r>
        </a:p>
      </dsp:txBody>
      <dsp:txXfrm rot="-10800000">
        <a:off x="4276263" y="6825651"/>
        <a:ext cx="2850842" cy="2275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09917-F8BA-4542-801D-5422CB4B8411}">
      <dsp:nvSpPr>
        <dsp:cNvPr id="0" name=""/>
        <dsp:cNvSpPr/>
      </dsp:nvSpPr>
      <dsp:spPr>
        <a:xfrm rot="10800000">
          <a:off x="0" y="0"/>
          <a:ext cx="9108057" cy="2032000"/>
        </a:xfrm>
        <a:prstGeom prst="trapezoid">
          <a:avLst>
            <a:gd name="adj" fmla="val 56029"/>
          </a:avLst>
        </a:prstGeom>
        <a:solidFill>
          <a:schemeClr val="accent3">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rtl="0">
            <a:lnSpc>
              <a:spcPct val="90000"/>
            </a:lnSpc>
            <a:spcBef>
              <a:spcPct val="0"/>
            </a:spcBef>
            <a:spcAft>
              <a:spcPct val="35000"/>
            </a:spcAft>
            <a:buNone/>
          </a:pPr>
          <a:r>
            <a:rPr lang="en-US" sz="6500" b="1" kern="1200">
              <a:latin typeface="Calibri"/>
            </a:rPr>
            <a:t> </a:t>
          </a:r>
          <a:endParaRPr lang="en-US" sz="6500" kern="1200"/>
        </a:p>
      </dsp:txBody>
      <dsp:txXfrm rot="-10800000">
        <a:off x="1593909" y="0"/>
        <a:ext cx="5920237" cy="2032000"/>
      </dsp:txXfrm>
    </dsp:sp>
    <dsp:sp modelId="{D0A08E1D-657B-49CC-8443-83330E0AEE89}">
      <dsp:nvSpPr>
        <dsp:cNvPr id="0" name=""/>
        <dsp:cNvSpPr/>
      </dsp:nvSpPr>
      <dsp:spPr>
        <a:xfrm rot="10800000">
          <a:off x="1138507" y="2032000"/>
          <a:ext cx="6831042" cy="2032000"/>
        </a:xfrm>
        <a:prstGeom prst="trapezoid">
          <a:avLst>
            <a:gd name="adj" fmla="val 56029"/>
          </a:avLst>
        </a:prstGeom>
        <a:solidFill>
          <a:schemeClr val="accent3">
            <a:shade val="50000"/>
            <a:hueOff val="133778"/>
            <a:satOff val="-2135"/>
            <a:lumOff val="205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rtl="0">
            <a:lnSpc>
              <a:spcPct val="90000"/>
            </a:lnSpc>
            <a:spcBef>
              <a:spcPct val="0"/>
            </a:spcBef>
            <a:spcAft>
              <a:spcPct val="35000"/>
            </a:spcAft>
            <a:buNone/>
          </a:pPr>
          <a:r>
            <a:rPr lang="en-US" sz="6500" kern="1200">
              <a:latin typeface="Calibri"/>
            </a:rPr>
            <a:t> </a:t>
          </a:r>
          <a:endParaRPr lang="en-US" sz="6500" kern="1200"/>
        </a:p>
      </dsp:txBody>
      <dsp:txXfrm rot="-10800000">
        <a:off x="2333939" y="2032000"/>
        <a:ext cx="4440177" cy="2032000"/>
      </dsp:txXfrm>
    </dsp:sp>
    <dsp:sp modelId="{80B58D8A-A3F0-43DE-AC3A-E7A319C1D054}">
      <dsp:nvSpPr>
        <dsp:cNvPr id="0" name=""/>
        <dsp:cNvSpPr/>
      </dsp:nvSpPr>
      <dsp:spPr>
        <a:xfrm rot="10800000">
          <a:off x="2277014" y="4064000"/>
          <a:ext cx="4554028" cy="2032000"/>
        </a:xfrm>
        <a:prstGeom prst="trapezoid">
          <a:avLst>
            <a:gd name="adj" fmla="val 56029"/>
          </a:avLst>
        </a:prstGeom>
        <a:solidFill>
          <a:schemeClr val="accent3">
            <a:shade val="50000"/>
            <a:hueOff val="267556"/>
            <a:satOff val="-4269"/>
            <a:lumOff val="411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rtl="0">
            <a:lnSpc>
              <a:spcPct val="90000"/>
            </a:lnSpc>
            <a:spcBef>
              <a:spcPct val="0"/>
            </a:spcBef>
            <a:spcAft>
              <a:spcPct val="35000"/>
            </a:spcAft>
            <a:buNone/>
          </a:pPr>
          <a:r>
            <a:rPr lang="en-US" sz="6500" kern="1200">
              <a:latin typeface="Calibri"/>
            </a:rPr>
            <a:t> </a:t>
          </a:r>
          <a:endParaRPr lang="en-US" sz="6500" kern="1200"/>
        </a:p>
      </dsp:txBody>
      <dsp:txXfrm rot="-10800000">
        <a:off x="3073969" y="4064000"/>
        <a:ext cx="2960118" cy="2032000"/>
      </dsp:txXfrm>
    </dsp:sp>
    <dsp:sp modelId="{E25DAD4E-E43E-CE4C-BB8D-C1C0FB6010EF}">
      <dsp:nvSpPr>
        <dsp:cNvPr id="0" name=""/>
        <dsp:cNvSpPr/>
      </dsp:nvSpPr>
      <dsp:spPr>
        <a:xfrm rot="10800000">
          <a:off x="3415521" y="6095999"/>
          <a:ext cx="2277014" cy="2032000"/>
        </a:xfrm>
        <a:prstGeom prst="trapezoid">
          <a:avLst>
            <a:gd name="adj" fmla="val 56029"/>
          </a:avLst>
        </a:prstGeom>
        <a:solidFill>
          <a:schemeClr val="accent3">
            <a:shade val="50000"/>
            <a:hueOff val="133778"/>
            <a:satOff val="-2135"/>
            <a:lumOff val="205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rtl="0">
            <a:lnSpc>
              <a:spcPct val="90000"/>
            </a:lnSpc>
            <a:spcBef>
              <a:spcPct val="0"/>
            </a:spcBef>
            <a:spcAft>
              <a:spcPct val="35000"/>
            </a:spcAft>
            <a:buNone/>
          </a:pPr>
          <a:r>
            <a:rPr lang="en-US" sz="6500" kern="1200">
              <a:latin typeface="Calibri"/>
            </a:rPr>
            <a:t> </a:t>
          </a:r>
          <a:endParaRPr lang="en-US" sz="6500" kern="1200"/>
        </a:p>
      </dsp:txBody>
      <dsp:txXfrm rot="-10800000">
        <a:off x="3415521" y="6095999"/>
        <a:ext cx="2277014" cy="2032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47B1B64-73C0-4C2A-8298-EC1B3D43FD83}" type="datetimeFigureOut">
              <a:rPr lang="en-US"/>
              <a:t>6/13/2021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1380D6D-75AD-4808-B734-5C7A9F6AE405}" type="slidenum">
              <a:rPr lang="en-US"/>
              <a:t>‹#›</a:t>
            </a:fld>
            <a:endParaRPr lang="en-US"/>
          </a:p>
        </p:txBody>
      </p:sp>
    </p:spTree>
    <p:extLst>
      <p:ext uri="{BB962C8B-B14F-4D97-AF65-F5344CB8AC3E}">
        <p14:creationId xmlns:p14="http://schemas.microsoft.com/office/powerpoint/2010/main" val="500014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1</a:t>
            </a:fld>
            <a:endParaRPr lang="en-US"/>
          </a:p>
        </p:txBody>
      </p:sp>
    </p:spTree>
    <p:extLst>
      <p:ext uri="{BB962C8B-B14F-4D97-AF65-F5344CB8AC3E}">
        <p14:creationId xmlns:p14="http://schemas.microsoft.com/office/powerpoint/2010/main" val="170027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Express yourself genuinely</a:t>
            </a:r>
            <a:endParaRPr lang="en-US" dirty="0">
              <a:cs typeface="Calibri"/>
            </a:endParaRPr>
          </a:p>
          <a:p>
            <a:r>
              <a:rPr lang="en-US"/>
              <a:t>In general, an effective group recognizes the significance of authentic relationships b/w caring adults &amp; youth.</a:t>
            </a:r>
            <a:br>
              <a:rPr lang="en-US" dirty="0">
                <a:cs typeface="+mn-lt"/>
              </a:rPr>
            </a:br>
            <a:r>
              <a:rPr lang="en-US"/>
              <a:t>A common concern for group facilitators is the question of self-disclosure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10</a:t>
            </a:fld>
            <a:endParaRPr lang="en-US"/>
          </a:p>
        </p:txBody>
      </p:sp>
    </p:spTree>
    <p:extLst>
      <p:ext uri="{BB962C8B-B14F-4D97-AF65-F5344CB8AC3E}">
        <p14:creationId xmlns:p14="http://schemas.microsoft.com/office/powerpoint/2010/main" val="151873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cs typeface="Calibri"/>
              </a:rPr>
              <a:t>Bridge – When setting limits and boundaries it’s an advantage to explain those expectations at the formation of your groups</a:t>
            </a:r>
          </a:p>
          <a:p>
            <a:pPr defTabSz="933237">
              <a:defRPr/>
            </a:pPr>
            <a:r>
              <a:rPr lang="en-US" dirty="0"/>
              <a:t>ex: Effective way to set the expectations: Facilitator signs an agreement and holds themselves accountable as well as the youth</a:t>
            </a:r>
            <a:endParaRPr lang="en-US" dirty="0">
              <a:cs typeface="Calibri"/>
            </a:endParaRPr>
          </a:p>
          <a:p>
            <a:pPr defTabSz="933237">
              <a:defRPr/>
            </a:pPr>
            <a:endParaRPr lang="en-US">
              <a:cs typeface="Calibri"/>
            </a:endParaRPr>
          </a:p>
          <a:p>
            <a:r>
              <a:rPr lang="en-US" dirty="0"/>
              <a:t>What is okay to share? What is not okay to share?</a:t>
            </a:r>
            <a:endParaRPr lang="en-US" dirty="0">
              <a:cs typeface="Calibri"/>
            </a:endParaRPr>
          </a:p>
          <a:p>
            <a:r>
              <a:rPr lang="en-US" dirty="0"/>
              <a:t>Mandated Reporting</a:t>
            </a:r>
            <a:endParaRPr lang="en-US">
              <a:cs typeface="Calibri"/>
            </a:endParaRPr>
          </a:p>
          <a:p>
            <a:r>
              <a:rPr lang="en-US" dirty="0"/>
              <a:t>Make your expectations clear at the beginning of your group</a:t>
            </a:r>
            <a:endParaRPr lang="en-US">
              <a:cs typeface="Calibri"/>
            </a:endParaRPr>
          </a:p>
          <a:p>
            <a:r>
              <a:rPr lang="en-US" dirty="0"/>
              <a:t>Should something come up in the future, they are not blindsided by you</a:t>
            </a:r>
            <a:endParaRPr lang="en-US">
              <a:cs typeface="Calibri"/>
            </a:endParaRPr>
          </a:p>
          <a:p>
            <a:r>
              <a:rPr lang="en-US" dirty="0"/>
              <a:t>It may be their way to indirectly reach out to you through sharing</a:t>
            </a:r>
            <a:endParaRPr lang="en-US" dirty="0">
              <a:cs typeface="Calibri"/>
            </a:endParaRPr>
          </a:p>
          <a:p>
            <a:r>
              <a:rPr lang="en-US" dirty="0"/>
              <a:t>Prepare your crisis hotline, contact referrals beforehand</a:t>
            </a:r>
            <a:endParaRPr lang="en-US">
              <a:cs typeface="Calibri"/>
            </a:endParaRPr>
          </a:p>
          <a:p>
            <a:r>
              <a:rPr lang="en-US" dirty="0"/>
              <a:t>Follow the protocols of your organization and at the site you may be at</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11</a:t>
            </a:fld>
            <a:endParaRPr lang="en-US"/>
          </a:p>
        </p:txBody>
      </p:sp>
    </p:spTree>
    <p:extLst>
      <p:ext uri="{BB962C8B-B14F-4D97-AF65-F5344CB8AC3E}">
        <p14:creationId xmlns:p14="http://schemas.microsoft.com/office/powerpoint/2010/main" val="4141438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Redirect energy/own your space</a:t>
            </a:r>
          </a:p>
          <a:p>
            <a:r>
              <a:rPr lang="en-US"/>
              <a:t>Don’t be afraid to walk around</a:t>
            </a:r>
          </a:p>
          <a:p>
            <a:endParaRPr lang="en-US"/>
          </a:p>
          <a:p>
            <a:r>
              <a:rPr lang="en-US"/>
              <a:t>Pace Yourself = be comfortable in Silence</a:t>
            </a:r>
          </a:p>
          <a:p>
            <a:r>
              <a:rPr lang="en-US"/>
              <a:t>Silence does not mean they aren't paying attention; don’t rush</a:t>
            </a:r>
          </a:p>
          <a:p>
            <a:r>
              <a:rPr lang="en-US"/>
              <a:t>Silence may mean they are processing what your question</a:t>
            </a:r>
          </a:p>
          <a:p>
            <a:r>
              <a:rPr lang="en-US"/>
              <a:t>Set the tone of comfortability</a:t>
            </a:r>
          </a:p>
          <a:p>
            <a:r>
              <a:rPr lang="en-US"/>
              <a:t>PREFACE is an undervalued method; allows youth to get mindset ready for topic ahead</a:t>
            </a:r>
          </a:p>
          <a:p>
            <a:r>
              <a:rPr lang="en-US"/>
              <a:t>Read the room – if a stretching activity or icebreaker is needed then take time to conduct one to change the energy </a:t>
            </a:r>
          </a:p>
          <a:p>
            <a:endParaRPr lang="en-US"/>
          </a:p>
          <a:p>
            <a:r>
              <a:rPr lang="en-US"/>
              <a:t>Acknowledge and affirm "Thank you for your input" "That’s one perspective thank you. Does anyone have another?"</a:t>
            </a:r>
          </a:p>
          <a:p>
            <a:endParaRPr lang="en-US" dirty="0">
              <a:cs typeface="Calibri"/>
            </a:endParaRP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12</a:t>
            </a:fld>
            <a:endParaRPr lang="en-US"/>
          </a:p>
        </p:txBody>
      </p:sp>
    </p:spTree>
    <p:extLst>
      <p:ext uri="{BB962C8B-B14F-4D97-AF65-F5344CB8AC3E}">
        <p14:creationId xmlns:p14="http://schemas.microsoft.com/office/powerpoint/2010/main" val="1159104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person from each table will present</a:t>
            </a:r>
          </a:p>
          <a:p>
            <a:r>
              <a:rPr lang="en-US">
                <a:cs typeface="Calibri"/>
              </a:rPr>
              <a:t>Gauge based on time</a:t>
            </a:r>
          </a:p>
          <a:p>
            <a:r>
              <a:rPr lang="en-US">
                <a:cs typeface="Calibri"/>
              </a:rPr>
              <a:t>4 max</a:t>
            </a:r>
          </a:p>
        </p:txBody>
      </p:sp>
      <p:sp>
        <p:nvSpPr>
          <p:cNvPr id="4" name="Slide Number Placeholder 3"/>
          <p:cNvSpPr>
            <a:spLocks noGrp="1"/>
          </p:cNvSpPr>
          <p:nvPr>
            <p:ph type="sldNum" sz="quarter" idx="5"/>
          </p:nvPr>
        </p:nvSpPr>
        <p:spPr/>
        <p:txBody>
          <a:bodyPr/>
          <a:lstStyle/>
          <a:p>
            <a:fld id="{B1380D6D-75AD-4808-B734-5C7A9F6AE405}" type="slidenum">
              <a:rPr lang="en-US"/>
              <a:t>13</a:t>
            </a:fld>
            <a:endParaRPr lang="en-US"/>
          </a:p>
        </p:txBody>
      </p:sp>
    </p:spTree>
    <p:extLst>
      <p:ext uri="{BB962C8B-B14F-4D97-AF65-F5344CB8AC3E}">
        <p14:creationId xmlns:p14="http://schemas.microsoft.com/office/powerpoint/2010/main" val="1686779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Redirect energy/own your space</a:t>
            </a:r>
          </a:p>
          <a:p>
            <a:r>
              <a:rPr lang="en-US"/>
              <a:t>Don’t be afraid to walk around</a:t>
            </a:r>
          </a:p>
          <a:p>
            <a:r>
              <a:rPr lang="en-US"/>
              <a:t>Pace Yourself = be comfortable in Silence</a:t>
            </a:r>
          </a:p>
          <a:p>
            <a:r>
              <a:rPr lang="en-US"/>
              <a:t>Silence does not mean they aren't paying attention; don’t rush</a:t>
            </a:r>
          </a:p>
          <a:p>
            <a:r>
              <a:rPr lang="en-US"/>
              <a:t>Silence may mean they are processing what your question</a:t>
            </a:r>
          </a:p>
          <a:p>
            <a:r>
              <a:rPr lang="en-US"/>
              <a:t>Set the tone of comfortability</a:t>
            </a:r>
          </a:p>
          <a:p>
            <a:r>
              <a:rPr lang="en-US"/>
              <a:t>PREFACE is an undervalued method; allows youth to get mindset ready for topic ahead</a:t>
            </a:r>
          </a:p>
          <a:p>
            <a:r>
              <a:rPr lang="en-US"/>
              <a:t>Read the room – if a stretching activity or icebreaker is needed then take time to conduct one to change the energy </a:t>
            </a:r>
          </a:p>
          <a:p>
            <a:endParaRPr lang="en-US"/>
          </a:p>
          <a:p>
            <a:r>
              <a:rPr lang="en-US"/>
              <a:t>Acknowledge and affirm "Thank you for your input" "That’s one perspective thank you. Does anyone have another?"</a:t>
            </a:r>
          </a:p>
          <a:p>
            <a:endParaRPr lang="en-US"/>
          </a:p>
          <a:p>
            <a:r>
              <a:rPr lang="en-US"/>
              <a:t>Ex of Minding Your Words - "Sir/Ms. have you done that?" </a:t>
            </a: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14</a:t>
            </a:fld>
            <a:endParaRPr lang="en-US"/>
          </a:p>
        </p:txBody>
      </p:sp>
    </p:spTree>
    <p:extLst>
      <p:ext uri="{BB962C8B-B14F-4D97-AF65-F5344CB8AC3E}">
        <p14:creationId xmlns:p14="http://schemas.microsoft.com/office/powerpoint/2010/main" val="2271165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a:t>
            </a:r>
          </a:p>
        </p:txBody>
      </p:sp>
      <p:sp>
        <p:nvSpPr>
          <p:cNvPr id="4" name="Slide Number Placeholder 3"/>
          <p:cNvSpPr>
            <a:spLocks noGrp="1"/>
          </p:cNvSpPr>
          <p:nvPr>
            <p:ph type="sldNum" sz="quarter" idx="5"/>
          </p:nvPr>
        </p:nvSpPr>
        <p:spPr/>
        <p:txBody>
          <a:bodyPr/>
          <a:lstStyle/>
          <a:p>
            <a:fld id="{B1380D6D-75AD-4808-B734-5C7A9F6AE405}" type="slidenum">
              <a:rPr lang="en-US"/>
              <a:t>15</a:t>
            </a:fld>
            <a:endParaRPr lang="en-US"/>
          </a:p>
        </p:txBody>
      </p:sp>
    </p:spTree>
    <p:extLst>
      <p:ext uri="{BB962C8B-B14F-4D97-AF65-F5344CB8AC3E}">
        <p14:creationId xmlns:p14="http://schemas.microsoft.com/office/powerpoint/2010/main" val="2029537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Bridge – Activity completed is an effective icebreaker at the beginning of your group</a:t>
            </a:r>
          </a:p>
        </p:txBody>
      </p:sp>
      <p:sp>
        <p:nvSpPr>
          <p:cNvPr id="4" name="Slide Number Placeholder 3"/>
          <p:cNvSpPr>
            <a:spLocks noGrp="1"/>
          </p:cNvSpPr>
          <p:nvPr>
            <p:ph type="sldNum" sz="quarter" idx="5"/>
          </p:nvPr>
        </p:nvSpPr>
        <p:spPr/>
        <p:txBody>
          <a:bodyPr/>
          <a:lstStyle/>
          <a:p>
            <a:fld id="{B1380D6D-75AD-4808-B734-5C7A9F6AE405}" type="slidenum">
              <a:rPr lang="en-US" smtClean="0"/>
              <a:t>16</a:t>
            </a:fld>
            <a:endParaRPr lang="en-US"/>
          </a:p>
        </p:txBody>
      </p:sp>
    </p:spTree>
    <p:extLst>
      <p:ext uri="{BB962C8B-B14F-4D97-AF65-F5344CB8AC3E}">
        <p14:creationId xmlns:p14="http://schemas.microsoft.com/office/powerpoint/2010/main" val="2033176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smtClean="0"/>
              <a:t>17</a:t>
            </a:fld>
            <a:endParaRPr lang="en-US"/>
          </a:p>
        </p:txBody>
      </p:sp>
    </p:spTree>
    <p:extLst>
      <p:ext uri="{BB962C8B-B14F-4D97-AF65-F5344CB8AC3E}">
        <p14:creationId xmlns:p14="http://schemas.microsoft.com/office/powerpoint/2010/main" val="648057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18</a:t>
            </a:fld>
            <a:endParaRPr lang="en-US"/>
          </a:p>
        </p:txBody>
      </p:sp>
    </p:spTree>
    <p:extLst>
      <p:ext uri="{BB962C8B-B14F-4D97-AF65-F5344CB8AC3E}">
        <p14:creationId xmlns:p14="http://schemas.microsoft.com/office/powerpoint/2010/main" val="845603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380D6D-75AD-4808-B734-5C7A9F6AE405}" type="slidenum">
              <a:rPr lang="en-US" smtClean="0"/>
              <a:t>19</a:t>
            </a:fld>
            <a:endParaRPr lang="en-US"/>
          </a:p>
        </p:txBody>
      </p:sp>
    </p:spTree>
    <p:extLst>
      <p:ext uri="{BB962C8B-B14F-4D97-AF65-F5344CB8AC3E}">
        <p14:creationId xmlns:p14="http://schemas.microsoft.com/office/powerpoint/2010/main" val="266459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House Keeping Slide Reminder</a:t>
            </a:r>
          </a:p>
        </p:txBody>
      </p:sp>
      <p:sp>
        <p:nvSpPr>
          <p:cNvPr id="4" name="Slide Number Placeholder 3"/>
          <p:cNvSpPr>
            <a:spLocks noGrp="1"/>
          </p:cNvSpPr>
          <p:nvPr>
            <p:ph type="sldNum" sz="quarter" idx="5"/>
          </p:nvPr>
        </p:nvSpPr>
        <p:spPr/>
        <p:txBody>
          <a:bodyPr/>
          <a:lstStyle/>
          <a:p>
            <a:fld id="{B1380D6D-75AD-4808-B734-5C7A9F6AE405}" type="slidenum">
              <a:rPr lang="en-US"/>
              <a:t>2</a:t>
            </a:fld>
            <a:endParaRPr lang="en-US"/>
          </a:p>
        </p:txBody>
      </p:sp>
    </p:spTree>
    <p:extLst>
      <p:ext uri="{BB962C8B-B14F-4D97-AF65-F5344CB8AC3E}">
        <p14:creationId xmlns:p14="http://schemas.microsoft.com/office/powerpoint/2010/main" val="4128381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380D6D-75AD-4808-B734-5C7A9F6AE405}" type="slidenum">
              <a:rPr lang="en-US" smtClean="0"/>
              <a:t>20</a:t>
            </a:fld>
            <a:endParaRPr lang="en-US"/>
          </a:p>
        </p:txBody>
      </p:sp>
    </p:spTree>
    <p:extLst>
      <p:ext uri="{BB962C8B-B14F-4D97-AF65-F5344CB8AC3E}">
        <p14:creationId xmlns:p14="http://schemas.microsoft.com/office/powerpoint/2010/main" val="2803811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smtClean="0"/>
              <a:t>21</a:t>
            </a:fld>
            <a:endParaRPr lang="en-US"/>
          </a:p>
        </p:txBody>
      </p:sp>
    </p:spTree>
    <p:extLst>
      <p:ext uri="{BB962C8B-B14F-4D97-AF65-F5344CB8AC3E}">
        <p14:creationId xmlns:p14="http://schemas.microsoft.com/office/powerpoint/2010/main" val="331814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Going back to the role of a facilitator – managing the group is crucial to facilitating skills as strong personalities can easily overtake a presentation or an objective.</a:t>
            </a:r>
            <a:endParaRPr lang="en-US"/>
          </a:p>
        </p:txBody>
      </p:sp>
      <p:sp>
        <p:nvSpPr>
          <p:cNvPr id="4" name="Slide Number Placeholder 3"/>
          <p:cNvSpPr>
            <a:spLocks noGrp="1"/>
          </p:cNvSpPr>
          <p:nvPr>
            <p:ph type="sldNum" sz="quarter" idx="5"/>
          </p:nvPr>
        </p:nvSpPr>
        <p:spPr/>
        <p:txBody>
          <a:bodyPr/>
          <a:lstStyle/>
          <a:p>
            <a:fld id="{B1380D6D-75AD-4808-B734-5C7A9F6AE405}" type="slidenum">
              <a:rPr lang="en-US" smtClean="0"/>
              <a:t>22</a:t>
            </a:fld>
            <a:endParaRPr lang="en-US"/>
          </a:p>
        </p:txBody>
      </p:sp>
    </p:spTree>
    <p:extLst>
      <p:ext uri="{BB962C8B-B14F-4D97-AF65-F5344CB8AC3E}">
        <p14:creationId xmlns:p14="http://schemas.microsoft.com/office/powerpoint/2010/main" val="4076957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Groups : Diad/Triad</a:t>
            </a:r>
          </a:p>
          <a:p>
            <a:r>
              <a:rPr lang="en-US" dirty="0">
                <a:cs typeface="Calibri"/>
              </a:rPr>
              <a:t>Confirmation of right to pass or present (Works virtually) - have them express themselves, they may feel intimidated by other who share</a:t>
            </a:r>
          </a:p>
        </p:txBody>
      </p:sp>
      <p:sp>
        <p:nvSpPr>
          <p:cNvPr id="4" name="Slide Number Placeholder 3"/>
          <p:cNvSpPr>
            <a:spLocks noGrp="1"/>
          </p:cNvSpPr>
          <p:nvPr>
            <p:ph type="sldNum" sz="quarter" idx="5"/>
          </p:nvPr>
        </p:nvSpPr>
        <p:spPr/>
        <p:txBody>
          <a:bodyPr/>
          <a:lstStyle/>
          <a:p>
            <a:fld id="{B1380D6D-75AD-4808-B734-5C7A9F6AE405}" type="slidenum">
              <a:rPr lang="en-US" smtClean="0"/>
              <a:t>23</a:t>
            </a:fld>
            <a:endParaRPr lang="en-US"/>
          </a:p>
        </p:txBody>
      </p:sp>
    </p:spTree>
    <p:extLst>
      <p:ext uri="{BB962C8B-B14F-4D97-AF65-F5344CB8AC3E}">
        <p14:creationId xmlns:p14="http://schemas.microsoft.com/office/powerpoint/2010/main" val="525386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cs typeface="Calibri"/>
            </a:endParaRPr>
          </a:p>
          <a:p>
            <a:endParaRPr lang="en-US"/>
          </a:p>
        </p:txBody>
      </p:sp>
      <p:sp>
        <p:nvSpPr>
          <p:cNvPr id="4" name="Slide Number Placeholder 3"/>
          <p:cNvSpPr>
            <a:spLocks noGrp="1"/>
          </p:cNvSpPr>
          <p:nvPr>
            <p:ph type="sldNum" sz="quarter" idx="5"/>
          </p:nvPr>
        </p:nvSpPr>
        <p:spPr/>
        <p:txBody>
          <a:bodyPr/>
          <a:lstStyle/>
          <a:p>
            <a:fld id="{B1380D6D-75AD-4808-B734-5C7A9F6AE405}" type="slidenum">
              <a:rPr lang="en-US" smtClean="0"/>
              <a:t>24</a:t>
            </a:fld>
            <a:endParaRPr lang="en-US"/>
          </a:p>
        </p:txBody>
      </p:sp>
    </p:spTree>
    <p:extLst>
      <p:ext uri="{BB962C8B-B14F-4D97-AF65-F5344CB8AC3E}">
        <p14:creationId xmlns:p14="http://schemas.microsoft.com/office/powerpoint/2010/main" val="2319196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Seek examples from the crowd. Ask how they engaged with this particular youth?</a:t>
            </a:r>
          </a:p>
          <a:p>
            <a:r>
              <a:rPr lang="en-US"/>
              <a:t>View recording for the nugget</a:t>
            </a:r>
          </a:p>
        </p:txBody>
      </p:sp>
      <p:sp>
        <p:nvSpPr>
          <p:cNvPr id="4" name="Slide Number Placeholder 3"/>
          <p:cNvSpPr>
            <a:spLocks noGrp="1"/>
          </p:cNvSpPr>
          <p:nvPr>
            <p:ph type="sldNum" sz="quarter" idx="5"/>
          </p:nvPr>
        </p:nvSpPr>
        <p:spPr/>
        <p:txBody>
          <a:bodyPr/>
          <a:lstStyle/>
          <a:p>
            <a:fld id="{B1380D6D-75AD-4808-B734-5C7A9F6AE405}" type="slidenum">
              <a:rPr lang="en-US" smtClean="0"/>
              <a:t>25</a:t>
            </a:fld>
            <a:endParaRPr lang="en-US"/>
          </a:p>
        </p:txBody>
      </p:sp>
    </p:spTree>
    <p:extLst>
      <p:ext uri="{BB962C8B-B14F-4D97-AF65-F5344CB8AC3E}">
        <p14:creationId xmlns:p14="http://schemas.microsoft.com/office/powerpoint/2010/main" val="1226184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Seek examples from the crowd. Ask how they engaged with this particular youth?</a:t>
            </a:r>
          </a:p>
          <a:p>
            <a:r>
              <a:rPr lang="en-US"/>
              <a:t>View recording for the nugget</a:t>
            </a:r>
          </a:p>
        </p:txBody>
      </p:sp>
      <p:sp>
        <p:nvSpPr>
          <p:cNvPr id="4" name="Slide Number Placeholder 3"/>
          <p:cNvSpPr>
            <a:spLocks noGrp="1"/>
          </p:cNvSpPr>
          <p:nvPr>
            <p:ph type="sldNum" sz="quarter" idx="5"/>
          </p:nvPr>
        </p:nvSpPr>
        <p:spPr/>
        <p:txBody>
          <a:bodyPr/>
          <a:lstStyle/>
          <a:p>
            <a:fld id="{B1380D6D-75AD-4808-B734-5C7A9F6AE405}" type="slidenum">
              <a:rPr lang="en-US" smtClean="0"/>
              <a:t>26</a:t>
            </a:fld>
            <a:endParaRPr lang="en-US"/>
          </a:p>
        </p:txBody>
      </p:sp>
    </p:spTree>
    <p:extLst>
      <p:ext uri="{BB962C8B-B14F-4D97-AF65-F5344CB8AC3E}">
        <p14:creationId xmlns:p14="http://schemas.microsoft.com/office/powerpoint/2010/main" val="3045993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Seek examples from the crowd. Ask how they engaged with this particular youth?</a:t>
            </a:r>
          </a:p>
          <a:p>
            <a:pPr defTabSz="933237">
              <a:defRPr/>
            </a:pPr>
            <a:r>
              <a:rPr lang="en-US" dirty="0"/>
              <a:t>Not every scenario plays out the same way</a:t>
            </a:r>
            <a:endParaRPr lang="en-US" dirty="0">
              <a:cs typeface="Calibri"/>
            </a:endParaRPr>
          </a:p>
          <a:p>
            <a:pPr defTabSz="933237">
              <a:defRPr/>
            </a:pPr>
            <a:r>
              <a:rPr lang="en-US" dirty="0"/>
              <a:t>Temptation to answer the question “have you done it sir/ma’am”</a:t>
            </a:r>
            <a:endParaRPr lang="en-US" dirty="0">
              <a:cs typeface="Calibri"/>
            </a:endParaRPr>
          </a:p>
          <a:p>
            <a:pPr defTabSz="933237">
              <a:defRPr/>
            </a:pPr>
            <a:r>
              <a:rPr lang="en-US" dirty="0"/>
              <a:t>“I was a youth once and I empathize with the emotions you're currently feeling. We’re not hear to give you advice or to tell you what to do next. We are here to provide you with the information to make a responsible choice for you.”</a:t>
            </a:r>
            <a:endParaRPr lang="en-US" dirty="0">
              <a:cs typeface="Calibri"/>
            </a:endParaRPr>
          </a:p>
          <a:p>
            <a:r>
              <a:rPr lang="en-US" dirty="0">
                <a:cs typeface="+mn-lt"/>
              </a:rPr>
              <a:t>Goes back to your role as a facilitator and the difficulty that lies between self-disclosure from you and trying to build rapport </a:t>
            </a:r>
          </a:p>
        </p:txBody>
      </p:sp>
      <p:sp>
        <p:nvSpPr>
          <p:cNvPr id="4" name="Slide Number Placeholder 3"/>
          <p:cNvSpPr>
            <a:spLocks noGrp="1"/>
          </p:cNvSpPr>
          <p:nvPr>
            <p:ph type="sldNum" sz="quarter" idx="5"/>
          </p:nvPr>
        </p:nvSpPr>
        <p:spPr/>
        <p:txBody>
          <a:bodyPr/>
          <a:lstStyle/>
          <a:p>
            <a:fld id="{B1380D6D-75AD-4808-B734-5C7A9F6AE405}" type="slidenum">
              <a:rPr lang="en-US" smtClean="0"/>
              <a:t>27</a:t>
            </a:fld>
            <a:endParaRPr lang="en-US"/>
          </a:p>
        </p:txBody>
      </p:sp>
    </p:spTree>
    <p:extLst>
      <p:ext uri="{BB962C8B-B14F-4D97-AF65-F5344CB8AC3E}">
        <p14:creationId xmlns:p14="http://schemas.microsoft.com/office/powerpoint/2010/main" val="2250276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smtClean="0"/>
              <a:t>28</a:t>
            </a:fld>
            <a:endParaRPr lang="en-US"/>
          </a:p>
        </p:txBody>
      </p:sp>
    </p:spTree>
    <p:extLst>
      <p:ext uri="{BB962C8B-B14F-4D97-AF65-F5344CB8AC3E}">
        <p14:creationId xmlns:p14="http://schemas.microsoft.com/office/powerpoint/2010/main" val="2518701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cs typeface="Calibri"/>
              </a:rPr>
              <a:t>Lastly --- for me, as a facilitator one of the things that stands out the most is the notion of power, </a:t>
            </a:r>
            <a:r>
              <a:rPr lang="en-US" dirty="0" err="1">
                <a:cs typeface="Calibri"/>
              </a:rPr>
              <a:t>privelege</a:t>
            </a:r>
            <a:r>
              <a:rPr lang="en-US" dirty="0">
                <a:cs typeface="Calibri"/>
              </a:rPr>
              <a:t>, and prejudice.</a:t>
            </a:r>
            <a:endParaRPr lang="en-US"/>
          </a:p>
          <a:p>
            <a:pPr defTabSz="933237">
              <a:defRPr/>
            </a:pPr>
            <a:r>
              <a:rPr lang="en-US" dirty="0">
                <a:cs typeface="+mn-lt"/>
              </a:rPr>
              <a:t>And as a facilitator – biases, power, privilege – those are a few of the things that should be what facilitators should be thinking about.</a:t>
            </a:r>
          </a:p>
          <a:p>
            <a:pPr defTabSz="933237">
              <a:defRPr/>
            </a:pPr>
            <a:r>
              <a:rPr lang="en-US" dirty="0">
                <a:cs typeface="+mn-lt"/>
              </a:rPr>
              <a:t>So there are some myths surrounding facilitation and the roles and duties of a facilitator and the ones that stound out to me the most is the role in managing conflict/discomfort – and while managing group dynamics is one of the many roles of a facilitator – we need to recognize that majority of that discomfort is held or experienced by those holding marginalized identities --- whether they be social identities, gender identities, cultural identities, etc..... --- and so for example one of the things that I love and is relatively new to me --- is on our registration forms for our youth programs – we don't have a "circle M/F gender binary option" we have a blank line --- One of the ways can we can really encourage and honor diversity is in the very simple way we open our groups or introduce ourselves, </a:t>
            </a:r>
            <a:br>
              <a:rPr lang="en-US" dirty="0">
                <a:cs typeface="+mn-lt"/>
              </a:rPr>
            </a:br>
            <a:endParaRPr lang="en-US" dirty="0">
              <a:cs typeface="+mn-lt"/>
            </a:endParaRPr>
          </a:p>
          <a:p>
            <a:r>
              <a:rPr lang="en-US" dirty="0">
                <a:cs typeface="Calibri"/>
              </a:rPr>
              <a:t>Setting the expectations at the formation of your groups</a:t>
            </a:r>
          </a:p>
          <a:p>
            <a:r>
              <a:rPr lang="en-US" dirty="0">
                <a:cs typeface="Calibri"/>
              </a:rPr>
              <a:t>Using and identifying pronouns (he/him/his) (she/her/hers) (they/it/)</a:t>
            </a:r>
          </a:p>
          <a:p>
            <a:r>
              <a:rPr lang="en-US" dirty="0">
                <a:cs typeface="Calibri"/>
              </a:rPr>
              <a:t>Some youth may identify as LGBTQ</a:t>
            </a:r>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smtClean="0"/>
              <a:t>29</a:t>
            </a:fld>
            <a:endParaRPr lang="en-US"/>
          </a:p>
        </p:txBody>
      </p:sp>
    </p:spTree>
    <p:extLst>
      <p:ext uri="{BB962C8B-B14F-4D97-AF65-F5344CB8AC3E}">
        <p14:creationId xmlns:p14="http://schemas.microsoft.com/office/powerpoint/2010/main" val="71626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essential role we play as facilitators?</a:t>
            </a:r>
          </a:p>
          <a:p>
            <a:r>
              <a:rPr lang="en-US"/>
              <a:t>How does this role differ from that of other leadership or guidance roles that adults play in the lives of youth?</a:t>
            </a:r>
          </a:p>
          <a:p>
            <a:endParaRPr lang="en-US"/>
          </a:p>
        </p:txBody>
      </p:sp>
      <p:sp>
        <p:nvSpPr>
          <p:cNvPr id="4" name="Slide Number Placeholder 3"/>
          <p:cNvSpPr>
            <a:spLocks noGrp="1"/>
          </p:cNvSpPr>
          <p:nvPr>
            <p:ph type="sldNum" sz="quarter" idx="5"/>
          </p:nvPr>
        </p:nvSpPr>
        <p:spPr/>
        <p:txBody>
          <a:bodyPr/>
          <a:lstStyle/>
          <a:p>
            <a:fld id="{B1380D6D-75AD-4808-B734-5C7A9F6AE405}" type="slidenum">
              <a:rPr lang="en-US" smtClean="0"/>
              <a:t>3</a:t>
            </a:fld>
            <a:endParaRPr lang="en-US"/>
          </a:p>
        </p:txBody>
      </p:sp>
    </p:spTree>
    <p:extLst>
      <p:ext uri="{BB962C8B-B14F-4D97-AF65-F5344CB8AC3E}">
        <p14:creationId xmlns:p14="http://schemas.microsoft.com/office/powerpoint/2010/main" val="2716392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dealing with these personalities and the challenges you may face, lets focus on the Q&amp;A techniques that may be helpful for your group</a:t>
            </a:r>
            <a:br>
              <a:rPr lang="en-US" dirty="0">
                <a:cs typeface="+mn-lt"/>
              </a:rPr>
            </a:br>
            <a:br>
              <a:rPr lang="en-US" dirty="0">
                <a:cs typeface="+mn-lt"/>
              </a:rPr>
            </a:br>
            <a:r>
              <a:rPr lang="en-US" dirty="0">
                <a:cs typeface="Calibri"/>
              </a:rPr>
              <a:t>Handling and using questions is an extremely useful tool in a facilitative environment. By using questions skillfully, you can bring out your audience by: provoking thought and arousing </a:t>
            </a:r>
            <a:r>
              <a:rPr lang="en-US" dirty="0" err="1">
                <a:cs typeface="Calibri"/>
              </a:rPr>
              <a:t>interst</a:t>
            </a:r>
            <a:r>
              <a:rPr lang="en-US" dirty="0">
                <a:cs typeface="Calibri"/>
              </a:rPr>
              <a:t>, broadening discussion, stimulating participation, and creating a listening environment.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smtClean="0"/>
              <a:t>30</a:t>
            </a:fld>
            <a:endParaRPr lang="en-US"/>
          </a:p>
        </p:txBody>
      </p:sp>
    </p:spTree>
    <p:extLst>
      <p:ext uri="{BB962C8B-B14F-4D97-AF65-F5344CB8AC3E}">
        <p14:creationId xmlns:p14="http://schemas.microsoft.com/office/powerpoint/2010/main" val="3155273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Open-ended allows for critical thinking and original ideas</a:t>
            </a:r>
          </a:p>
          <a:p>
            <a:endParaRPr lang="en-US"/>
          </a:p>
          <a:p>
            <a:r>
              <a:rPr lang="en-US" dirty="0"/>
              <a:t>Close-ended usually seeks affirmation: YES or NO</a:t>
            </a:r>
            <a:endParaRPr lang="en-US" dirty="0">
              <a:cs typeface="Calibri"/>
            </a:endParaRPr>
          </a:p>
          <a:p>
            <a:endParaRPr lang="en-US"/>
          </a:p>
          <a:p>
            <a:r>
              <a:rPr lang="en-US" dirty="0"/>
              <a:t>Ex: Are you good? Vs How are you feeling today?</a:t>
            </a:r>
            <a:endParaRPr lang="en-US" dirty="0">
              <a:cs typeface="Calibri"/>
            </a:endParaRPr>
          </a:p>
          <a:p>
            <a:r>
              <a:rPr lang="en-US" dirty="0"/>
              <a:t>Ex: Do you like sports? What sports interest you?</a:t>
            </a:r>
            <a:endParaRPr lang="en-US" dirty="0">
              <a:cs typeface="Calibri"/>
            </a:endParaRPr>
          </a:p>
          <a:p>
            <a:br>
              <a:rPr lang="en-US" dirty="0">
                <a:cs typeface="+mn-lt"/>
              </a:rPr>
            </a:br>
            <a:r>
              <a:rPr lang="en-US" dirty="0">
                <a:cs typeface="Calibri"/>
              </a:rPr>
              <a:t>Questioning is a critical skill in creating a facilitative group environment. Use a combination of questions to reach the learning objective. You can use questions to accomplish your objectives in any given topic.</a:t>
            </a:r>
          </a:p>
        </p:txBody>
      </p:sp>
      <p:sp>
        <p:nvSpPr>
          <p:cNvPr id="4" name="Slide Number Placeholder 3"/>
          <p:cNvSpPr>
            <a:spLocks noGrp="1"/>
          </p:cNvSpPr>
          <p:nvPr>
            <p:ph type="sldNum" sz="quarter" idx="5"/>
          </p:nvPr>
        </p:nvSpPr>
        <p:spPr/>
        <p:txBody>
          <a:bodyPr/>
          <a:lstStyle/>
          <a:p>
            <a:fld id="{B1380D6D-75AD-4808-B734-5C7A9F6AE405}" type="slidenum">
              <a:rPr lang="en-US"/>
              <a:t>31</a:t>
            </a:fld>
            <a:endParaRPr lang="en-US"/>
          </a:p>
        </p:txBody>
      </p:sp>
    </p:spTree>
    <p:extLst>
      <p:ext uri="{BB962C8B-B14F-4D97-AF65-F5344CB8AC3E}">
        <p14:creationId xmlns:p14="http://schemas.microsoft.com/office/powerpoint/2010/main" val="1890999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380D6D-75AD-4808-B734-5C7A9F6AE405}" type="slidenum">
              <a:rPr lang="en-US" smtClean="0"/>
              <a:t>32</a:t>
            </a:fld>
            <a:endParaRPr lang="en-US"/>
          </a:p>
        </p:txBody>
      </p:sp>
    </p:spTree>
    <p:extLst>
      <p:ext uri="{BB962C8B-B14F-4D97-AF65-F5344CB8AC3E}">
        <p14:creationId xmlns:p14="http://schemas.microsoft.com/office/powerpoint/2010/main" val="1341186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Start with general questions</a:t>
            </a:r>
          </a:p>
          <a:p>
            <a:r>
              <a:rPr lang="en-US" dirty="0">
                <a:cs typeface="Calibri"/>
              </a:rPr>
              <a:t>Then move to more specific or personal</a:t>
            </a:r>
          </a:p>
          <a:p>
            <a:r>
              <a:rPr lang="en-US" dirty="0">
                <a:cs typeface="Calibri"/>
              </a:rPr>
              <a:t>Asking participants to take less risk while first answering more general questions that apply to a larger audience</a:t>
            </a:r>
          </a:p>
        </p:txBody>
      </p:sp>
      <p:sp>
        <p:nvSpPr>
          <p:cNvPr id="4" name="Slide Number Placeholder 3"/>
          <p:cNvSpPr>
            <a:spLocks noGrp="1"/>
          </p:cNvSpPr>
          <p:nvPr>
            <p:ph type="sldNum" sz="quarter" idx="5"/>
          </p:nvPr>
        </p:nvSpPr>
        <p:spPr/>
        <p:txBody>
          <a:bodyPr/>
          <a:lstStyle/>
          <a:p>
            <a:fld id="{B1380D6D-75AD-4808-B734-5C7A9F6AE405}" type="slidenum">
              <a:rPr lang="en-US" smtClean="0"/>
              <a:t>33</a:t>
            </a:fld>
            <a:endParaRPr lang="en-US"/>
          </a:p>
        </p:txBody>
      </p:sp>
    </p:spTree>
    <p:extLst>
      <p:ext uri="{BB962C8B-B14F-4D97-AF65-F5344CB8AC3E}">
        <p14:creationId xmlns:p14="http://schemas.microsoft.com/office/powerpoint/2010/main" val="3211809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be a good listener </a:t>
            </a:r>
            <a:r>
              <a:rPr lang="en-US" dirty="0" err="1"/>
              <a:t>whne</a:t>
            </a:r>
            <a:r>
              <a:rPr lang="en-US" dirty="0"/>
              <a:t> you use open questions. If you have a learning objective, being a good listener enables you to identify responses that lead the group in the direction that further develops the theme or objectives of the discussion. [see example]</a:t>
            </a:r>
          </a:p>
        </p:txBody>
      </p:sp>
      <p:sp>
        <p:nvSpPr>
          <p:cNvPr id="4" name="Slide Number Placeholder 3"/>
          <p:cNvSpPr>
            <a:spLocks noGrp="1"/>
          </p:cNvSpPr>
          <p:nvPr>
            <p:ph type="sldNum" sz="quarter" idx="5"/>
          </p:nvPr>
        </p:nvSpPr>
        <p:spPr/>
        <p:txBody>
          <a:bodyPr/>
          <a:lstStyle/>
          <a:p>
            <a:fld id="{B1380D6D-75AD-4808-B734-5C7A9F6AE405}" type="slidenum">
              <a:rPr lang="en-US" smtClean="0"/>
              <a:t>34</a:t>
            </a:fld>
            <a:endParaRPr lang="en-US"/>
          </a:p>
        </p:txBody>
      </p:sp>
    </p:spTree>
    <p:extLst>
      <p:ext uri="{BB962C8B-B14F-4D97-AF65-F5344CB8AC3E}">
        <p14:creationId xmlns:p14="http://schemas.microsoft.com/office/powerpoint/2010/main" val="2360108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380D6D-75AD-4808-B734-5C7A9F6AE405}" type="slidenum">
              <a:rPr lang="en-US" smtClean="0"/>
              <a:t>35</a:t>
            </a:fld>
            <a:endParaRPr lang="en-US"/>
          </a:p>
        </p:txBody>
      </p:sp>
    </p:spTree>
    <p:extLst>
      <p:ext uri="{BB962C8B-B14F-4D97-AF65-F5344CB8AC3E}">
        <p14:creationId xmlns:p14="http://schemas.microsoft.com/office/powerpoint/2010/main" val="3764012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36</a:t>
            </a:fld>
            <a:endParaRPr lang="en-US"/>
          </a:p>
        </p:txBody>
      </p:sp>
    </p:spTree>
    <p:extLst>
      <p:ext uri="{BB962C8B-B14F-4D97-AF65-F5344CB8AC3E}">
        <p14:creationId xmlns:p14="http://schemas.microsoft.com/office/powerpoint/2010/main" val="2675358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Perfect Practice Makes Perfect = for us to feel confident in our training we must practice repeatedly to get better</a:t>
            </a:r>
          </a:p>
          <a:p>
            <a:r>
              <a:rPr lang="en-US">
                <a:cs typeface="Calibri"/>
              </a:rPr>
              <a:t>Stop at know your filler words --- activity</a:t>
            </a:r>
            <a:br>
              <a:rPr lang="en-US">
                <a:cs typeface="Calibri"/>
              </a:rPr>
            </a:br>
            <a:br>
              <a:rPr lang="en-US">
                <a:cs typeface="Calibri"/>
              </a:rPr>
            </a:br>
            <a:r>
              <a:rPr lang="en-US"/>
              <a:t>Redirect energy/own your space</a:t>
            </a:r>
          </a:p>
          <a:p>
            <a:r>
              <a:rPr lang="en-US"/>
              <a:t>Don’t be afraid to walk around</a:t>
            </a:r>
          </a:p>
          <a:p>
            <a:endParaRPr lang="en-US"/>
          </a:p>
          <a:p>
            <a:r>
              <a:rPr lang="en-US"/>
              <a:t>Pace Yourself = be comfortable in Silence</a:t>
            </a:r>
          </a:p>
          <a:p>
            <a:r>
              <a:rPr lang="en-US"/>
              <a:t>Silence does not mean they aren't paying attention; don’t rush</a:t>
            </a:r>
          </a:p>
          <a:p>
            <a:r>
              <a:rPr lang="en-US"/>
              <a:t>Silence may mean they are processing what your question</a:t>
            </a:r>
          </a:p>
          <a:p>
            <a:r>
              <a:rPr lang="en-US"/>
              <a:t>Set the tone of comfortability</a:t>
            </a:r>
          </a:p>
          <a:p>
            <a:r>
              <a:rPr lang="en-US"/>
              <a:t>PREFACE is an undervalued method; allows youth to get mindset ready for topic ahead</a:t>
            </a:r>
          </a:p>
          <a:p>
            <a:r>
              <a:rPr lang="en-US"/>
              <a:t>Read the room – if a stretching activity or icebreaker is needed then take time to conduct one to change the energy </a:t>
            </a:r>
          </a:p>
          <a:p>
            <a:endParaRPr lang="en-US"/>
          </a:p>
          <a:p>
            <a:r>
              <a:rPr lang="en-US"/>
              <a:t>Acknowledge and affirm "Thank you for your input" "That’s one perspective thank you. Does anyone have another?"</a:t>
            </a:r>
          </a:p>
          <a:p>
            <a:r>
              <a:rPr lang="en-US"/>
              <a:t>Ex of Minding Your Words - "Sir/Ms. have you done that?" </a:t>
            </a: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37</a:t>
            </a:fld>
            <a:endParaRPr lang="en-US"/>
          </a:p>
        </p:txBody>
      </p:sp>
    </p:spTree>
    <p:extLst>
      <p:ext uri="{BB962C8B-B14F-4D97-AF65-F5344CB8AC3E}">
        <p14:creationId xmlns:p14="http://schemas.microsoft.com/office/powerpoint/2010/main" val="833753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 – Now that we know the kind of questions to ask, how do we put them into play?</a:t>
            </a:r>
            <a:br>
              <a:rPr lang="en-US" dirty="0">
                <a:cs typeface="+mn-lt"/>
              </a:rPr>
            </a:br>
            <a:r>
              <a:rPr lang="en-US" dirty="0">
                <a:cs typeface="+mn-lt"/>
              </a:rPr>
              <a:t>This essential skill promotes empathy, builds safety, and develops strong connections within the group. </a:t>
            </a:r>
            <a:endParaRPr lang="en-US" dirty="0"/>
          </a:p>
        </p:txBody>
      </p:sp>
      <p:sp>
        <p:nvSpPr>
          <p:cNvPr id="4" name="Slide Number Placeholder 3"/>
          <p:cNvSpPr>
            <a:spLocks noGrp="1"/>
          </p:cNvSpPr>
          <p:nvPr>
            <p:ph type="sldNum" sz="quarter" idx="5"/>
          </p:nvPr>
        </p:nvSpPr>
        <p:spPr/>
        <p:txBody>
          <a:bodyPr/>
          <a:lstStyle/>
          <a:p>
            <a:fld id="{B1380D6D-75AD-4808-B734-5C7A9F6AE405}" type="slidenum">
              <a:rPr lang="en-US" smtClean="0"/>
              <a:t>38</a:t>
            </a:fld>
            <a:endParaRPr lang="en-US"/>
          </a:p>
        </p:txBody>
      </p:sp>
    </p:spTree>
    <p:extLst>
      <p:ext uri="{BB962C8B-B14F-4D97-AF65-F5344CB8AC3E}">
        <p14:creationId xmlns:p14="http://schemas.microsoft.com/office/powerpoint/2010/main" val="3228360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think faster than we can speak</a:t>
            </a:r>
          </a:p>
          <a:p>
            <a:r>
              <a:rPr lang="en-US"/>
              <a:t>We haven’t been taught or learned the proper listening skills</a:t>
            </a:r>
          </a:p>
        </p:txBody>
      </p:sp>
      <p:sp>
        <p:nvSpPr>
          <p:cNvPr id="4" name="Slide Number Placeholder 3"/>
          <p:cNvSpPr>
            <a:spLocks noGrp="1"/>
          </p:cNvSpPr>
          <p:nvPr>
            <p:ph type="sldNum" sz="quarter" idx="5"/>
          </p:nvPr>
        </p:nvSpPr>
        <p:spPr/>
        <p:txBody>
          <a:bodyPr/>
          <a:lstStyle/>
          <a:p>
            <a:fld id="{B1380D6D-75AD-4808-B734-5C7A9F6AE405}" type="slidenum">
              <a:rPr lang="en-US" smtClean="0"/>
              <a:t>39</a:t>
            </a:fld>
            <a:endParaRPr lang="en-US"/>
          </a:p>
        </p:txBody>
      </p:sp>
    </p:spTree>
    <p:extLst>
      <p:ext uri="{BB962C8B-B14F-4D97-AF65-F5344CB8AC3E}">
        <p14:creationId xmlns:p14="http://schemas.microsoft.com/office/powerpoint/2010/main" val="162441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 these questions in mind</a:t>
            </a:r>
          </a:p>
        </p:txBody>
      </p:sp>
      <p:sp>
        <p:nvSpPr>
          <p:cNvPr id="4" name="Slide Number Placeholder 3"/>
          <p:cNvSpPr>
            <a:spLocks noGrp="1"/>
          </p:cNvSpPr>
          <p:nvPr>
            <p:ph type="sldNum" sz="quarter" idx="5"/>
          </p:nvPr>
        </p:nvSpPr>
        <p:spPr/>
        <p:txBody>
          <a:bodyPr/>
          <a:lstStyle/>
          <a:p>
            <a:fld id="{B1380D6D-75AD-4808-B734-5C7A9F6AE405}" type="slidenum">
              <a:rPr lang="en-US" smtClean="0"/>
              <a:t>4</a:t>
            </a:fld>
            <a:endParaRPr lang="en-US"/>
          </a:p>
        </p:txBody>
      </p:sp>
    </p:spTree>
    <p:extLst>
      <p:ext uri="{BB962C8B-B14F-4D97-AF65-F5344CB8AC3E}">
        <p14:creationId xmlns:p14="http://schemas.microsoft.com/office/powerpoint/2010/main" val="2250168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Eye contact may not be completely necessary. Sometimes can be awkward for one or both parties. </a:t>
            </a:r>
          </a:p>
          <a:p>
            <a:r>
              <a:rPr lang="en-US"/>
              <a:t>Recommended to face your body and attention to them as much as possible.</a:t>
            </a:r>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40</a:t>
            </a:fld>
            <a:endParaRPr lang="en-US"/>
          </a:p>
        </p:txBody>
      </p:sp>
    </p:spTree>
    <p:extLst>
      <p:ext uri="{BB962C8B-B14F-4D97-AF65-F5344CB8AC3E}">
        <p14:creationId xmlns:p14="http://schemas.microsoft.com/office/powerpoint/2010/main" val="2090567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I'm hearing is..... </a:t>
            </a:r>
          </a:p>
          <a:p>
            <a:r>
              <a:rPr lang="en-US"/>
              <a:t>So what your saying is... and please correct me if Im wrong or if I misinterpret</a:t>
            </a:r>
          </a:p>
          <a:p>
            <a:r>
              <a:rPr lang="en-US"/>
              <a:t>So it sounds like you...... is this correct?</a:t>
            </a:r>
          </a:p>
          <a:p>
            <a:r>
              <a:rPr lang="en-US"/>
              <a:t>So what Ive gathered from you is …...</a:t>
            </a:r>
          </a:p>
          <a:p>
            <a:r>
              <a:rPr lang="en-US"/>
              <a:t>So I noticed while you were talking that.... [noticing actions (Ex: nonverbal cues, fidgeting, eye contact or lack of, pacing, tone of voice)]</a:t>
            </a:r>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41</a:t>
            </a:fld>
            <a:endParaRPr lang="en-US"/>
          </a:p>
        </p:txBody>
      </p:sp>
    </p:spTree>
    <p:extLst>
      <p:ext uri="{BB962C8B-B14F-4D97-AF65-F5344CB8AC3E}">
        <p14:creationId xmlns:p14="http://schemas.microsoft.com/office/powerpoint/2010/main" val="4240688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sets of volunteers</a:t>
            </a:r>
          </a:p>
          <a:p>
            <a:r>
              <a:rPr lang="en-US"/>
              <a:t>Give leading examples so that we can gauge the active listening and prevent rambling or improvising</a:t>
            </a:r>
          </a:p>
          <a:p>
            <a:endParaRPr lang="en-US"/>
          </a:p>
          <a:p>
            <a:r>
              <a:rPr lang="en-US"/>
              <a:t>Ex 1: My dog ran away (dog is considered family)</a:t>
            </a:r>
          </a:p>
          <a:p>
            <a:r>
              <a:rPr lang="en-US"/>
              <a:t>Feel like losing hope because you have been looking for weeks</a:t>
            </a:r>
          </a:p>
          <a:p>
            <a:r>
              <a:rPr lang="en-US"/>
              <a:t>Posted signs and social media posts</a:t>
            </a:r>
          </a:p>
          <a:p>
            <a:endParaRPr lang="en-US"/>
          </a:p>
          <a:p>
            <a:r>
              <a:rPr lang="en-US"/>
              <a:t>Ex 2: My friends said some hurtful things to me</a:t>
            </a:r>
          </a:p>
          <a:p>
            <a:r>
              <a:rPr lang="en-US"/>
              <a:t>I don’t think they know that they hurt my feelings</a:t>
            </a:r>
          </a:p>
          <a:p>
            <a:r>
              <a:rPr lang="en-US"/>
              <a:t>I want to let them know but I don’t want to make it a big deal</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42</a:t>
            </a:fld>
            <a:endParaRPr lang="en-US"/>
          </a:p>
        </p:txBody>
      </p:sp>
    </p:spTree>
    <p:extLst>
      <p:ext uri="{BB962C8B-B14F-4D97-AF65-F5344CB8AC3E}">
        <p14:creationId xmlns:p14="http://schemas.microsoft.com/office/powerpoint/2010/main" val="545406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 was that experience for you?</a:t>
            </a:r>
          </a:p>
          <a:p>
            <a:r>
              <a:rPr lang="en-US">
                <a:cs typeface="Calibri"/>
              </a:rPr>
              <a:t>What are some things you can take away from that experience?</a:t>
            </a:r>
          </a:p>
          <a:p>
            <a:r>
              <a:rPr lang="en-US">
                <a:cs typeface="Calibri"/>
              </a:rPr>
              <a:t>Reminder: Feedback is Feedback</a:t>
            </a:r>
            <a:br>
              <a:rPr lang="en-US">
                <a:cs typeface="+mn-lt"/>
              </a:rPr>
            </a:br>
            <a:r>
              <a:rPr lang="en-US">
                <a:cs typeface="Calibri"/>
              </a:rPr>
              <a:t>What are some of the things that you can take into your present or future groups?</a:t>
            </a:r>
          </a:p>
          <a:p>
            <a:r>
              <a:rPr lang="en-US">
                <a:cs typeface="Calibri"/>
              </a:rPr>
              <a:t>Don’t be afraid to collaborate or network for activities and strategies when it comes to facilitation skills or activities</a:t>
            </a:r>
          </a:p>
          <a:p>
            <a:endParaRPr lang="en-US">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43</a:t>
            </a:fld>
            <a:endParaRPr lang="en-US"/>
          </a:p>
        </p:txBody>
      </p:sp>
    </p:spTree>
    <p:extLst>
      <p:ext uri="{BB962C8B-B14F-4D97-AF65-F5344CB8AC3E}">
        <p14:creationId xmlns:p14="http://schemas.microsoft.com/office/powerpoint/2010/main" val="714746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use phones for virtual Survey</a:t>
            </a:r>
          </a:p>
          <a:p>
            <a:r>
              <a:rPr lang="en-US">
                <a:cs typeface="Calibri"/>
              </a:rPr>
              <a:t>Show completion of survey to check in table</a:t>
            </a:r>
          </a:p>
          <a:p>
            <a:r>
              <a:rPr lang="en-US">
                <a:cs typeface="Calibri"/>
              </a:rPr>
              <a:t>Pick up your tote bags and incentives</a:t>
            </a:r>
          </a:p>
          <a:p>
            <a:r>
              <a:rPr lang="en-US">
                <a:cs typeface="Calibri"/>
              </a:rPr>
              <a:t>Ask any WPI staff if you have questions or need assistance</a:t>
            </a:r>
          </a:p>
        </p:txBody>
      </p:sp>
      <p:sp>
        <p:nvSpPr>
          <p:cNvPr id="4" name="Slide Number Placeholder 3"/>
          <p:cNvSpPr>
            <a:spLocks noGrp="1"/>
          </p:cNvSpPr>
          <p:nvPr>
            <p:ph type="sldNum" sz="quarter" idx="5"/>
          </p:nvPr>
        </p:nvSpPr>
        <p:spPr/>
        <p:txBody>
          <a:bodyPr/>
          <a:lstStyle/>
          <a:p>
            <a:fld id="{B1380D6D-75AD-4808-B734-5C7A9F6AE405}" type="slidenum">
              <a:rPr lang="en-US"/>
              <a:t>44</a:t>
            </a:fld>
            <a:endParaRPr lang="en-US"/>
          </a:p>
        </p:txBody>
      </p:sp>
    </p:spTree>
    <p:extLst>
      <p:ext uri="{BB962C8B-B14F-4D97-AF65-F5344CB8AC3E}">
        <p14:creationId xmlns:p14="http://schemas.microsoft.com/office/powerpoint/2010/main" val="173269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few moments we want to have you all work on a quick activity to sort of answer the questions that were posed on the previous slides in the terms of the role of a facilitator</a:t>
            </a:r>
            <a:br>
              <a:rPr lang="en-US" dirty="0">
                <a:cs typeface="+mn-lt"/>
              </a:rPr>
            </a:br>
            <a:r>
              <a:rPr lang="en-US" dirty="0"/>
              <a:t>But before we do that –Facilitator's job is to share and be A PART of the process. </a:t>
            </a:r>
          </a:p>
          <a:p>
            <a:r>
              <a:rPr lang="en-US" dirty="0"/>
              <a:t>We are here to promote empathic listening and generate critical thinking</a:t>
            </a:r>
            <a:endParaRPr lang="en-US" dirty="0">
              <a:cs typeface="Calibri"/>
            </a:endParaRPr>
          </a:p>
          <a:p>
            <a:r>
              <a:rPr lang="en-US" dirty="0"/>
              <a:t>Youth may know the answers; allow them to draw conclusions on their own; guide as necessary</a:t>
            </a:r>
            <a:endParaRPr lang="en-US" dirty="0">
              <a:cs typeface="Calibri"/>
            </a:endParaRPr>
          </a:p>
          <a:p>
            <a:br>
              <a:rPr lang="en-US" dirty="0">
                <a:cs typeface="+mn-lt"/>
              </a:rPr>
            </a:br>
            <a:r>
              <a:rPr lang="en-US" dirty="0"/>
              <a:t>What we do as facilitators can positively influence the youth's  thoughts and behaviors. Because the adolescent brain is actively forming, good facilitation can promote critical thinking and provide mental and relational opportunities that literally develop neurological pathways in the brain.</a:t>
            </a:r>
            <a:endParaRPr lang="en-US" dirty="0">
              <a:cs typeface="Calibri"/>
            </a:endParaRPr>
          </a:p>
          <a:p>
            <a:r>
              <a:rPr lang="en-US" b="1" dirty="0"/>
              <a:t>One of the most important</a:t>
            </a:r>
            <a:r>
              <a:rPr lang="en-US" dirty="0"/>
              <a:t> things we can do is ask questions in a thoughtful and skillful manner and listen carefully. </a:t>
            </a:r>
          </a:p>
        </p:txBody>
      </p:sp>
      <p:sp>
        <p:nvSpPr>
          <p:cNvPr id="4" name="Slide Number Placeholder 3"/>
          <p:cNvSpPr>
            <a:spLocks noGrp="1"/>
          </p:cNvSpPr>
          <p:nvPr>
            <p:ph type="sldNum" sz="quarter" idx="5"/>
          </p:nvPr>
        </p:nvSpPr>
        <p:spPr/>
        <p:txBody>
          <a:bodyPr/>
          <a:lstStyle/>
          <a:p>
            <a:fld id="{B1380D6D-75AD-4808-B734-5C7A9F6AE405}" type="slidenum">
              <a:rPr lang="en-US"/>
              <a:t>5</a:t>
            </a:fld>
            <a:endParaRPr lang="en-US"/>
          </a:p>
        </p:txBody>
      </p:sp>
    </p:spTree>
    <p:extLst>
      <p:ext uri="{BB962C8B-B14F-4D97-AF65-F5344CB8AC3E}">
        <p14:creationId xmlns:p14="http://schemas.microsoft.com/office/powerpoint/2010/main" val="44254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*Activity</a:t>
            </a:r>
            <a:endParaRPr lang="en-US" dirty="0"/>
          </a:p>
        </p:txBody>
      </p:sp>
      <p:sp>
        <p:nvSpPr>
          <p:cNvPr id="4" name="Slide Number Placeholder 3"/>
          <p:cNvSpPr>
            <a:spLocks noGrp="1"/>
          </p:cNvSpPr>
          <p:nvPr>
            <p:ph type="sldNum" sz="quarter" idx="5"/>
          </p:nvPr>
        </p:nvSpPr>
        <p:spPr/>
        <p:txBody>
          <a:bodyPr/>
          <a:lstStyle/>
          <a:p>
            <a:fld id="{B1380D6D-75AD-4808-B734-5C7A9F6AE405}" type="slidenum">
              <a:rPr lang="en-US"/>
              <a:t>6</a:t>
            </a:fld>
            <a:endParaRPr lang="en-US"/>
          </a:p>
        </p:txBody>
      </p:sp>
    </p:spTree>
    <p:extLst>
      <p:ext uri="{BB962C8B-B14F-4D97-AF65-F5344CB8AC3E}">
        <p14:creationId xmlns:p14="http://schemas.microsoft.com/office/powerpoint/2010/main" val="367490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380D6D-75AD-4808-B734-5C7A9F6AE405}" type="slidenum">
              <a:rPr lang="en-US"/>
              <a:t>7</a:t>
            </a:fld>
            <a:endParaRPr lang="en-US"/>
          </a:p>
        </p:txBody>
      </p:sp>
    </p:spTree>
    <p:extLst>
      <p:ext uri="{BB962C8B-B14F-4D97-AF65-F5344CB8AC3E}">
        <p14:creationId xmlns:p14="http://schemas.microsoft.com/office/powerpoint/2010/main" val="422007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380D6D-75AD-4808-B734-5C7A9F6AE405}" type="slidenum">
              <a:rPr lang="en-US" smtClean="0"/>
              <a:t>8</a:t>
            </a:fld>
            <a:endParaRPr lang="en-US"/>
          </a:p>
        </p:txBody>
      </p:sp>
    </p:spTree>
    <p:extLst>
      <p:ext uri="{BB962C8B-B14F-4D97-AF65-F5344CB8AC3E}">
        <p14:creationId xmlns:p14="http://schemas.microsoft.com/office/powerpoint/2010/main" val="406154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physical safety look like?</a:t>
            </a:r>
          </a:p>
          <a:p>
            <a:r>
              <a:rPr lang="en-US" dirty="0"/>
              <a:t>"</a:t>
            </a:r>
            <a:endParaRPr lang="en-US" dirty="0">
              <a:cs typeface="Calibri"/>
            </a:endParaRPr>
          </a:p>
          <a:p>
            <a:r>
              <a:rPr lang="en-US" dirty="0">
                <a:cs typeface="Calibri"/>
              </a:rPr>
              <a:t>"</a:t>
            </a:r>
            <a:endParaRPr lang="en-US" dirty="0"/>
          </a:p>
          <a:p>
            <a:r>
              <a:rPr lang="en-US" dirty="0"/>
              <a:t>Social/Cultural Safety also falls into the category of learning their cultural/social practices (ex: Not speaking at a female)</a:t>
            </a:r>
            <a:endParaRPr lang="en-US" dirty="0">
              <a:cs typeface="Calibri" panose="020F0502020204030204"/>
            </a:endParaRPr>
          </a:p>
          <a:p>
            <a:r>
              <a:rPr lang="en-US" dirty="0"/>
              <a:t>Cultural Safety – Allow youth to incorporate culture into classes</a:t>
            </a:r>
            <a:endParaRPr lang="en-US" dirty="0">
              <a:cs typeface="Calibri" panose="020F0502020204030204"/>
            </a:endParaRPr>
          </a:p>
          <a:p>
            <a:r>
              <a:rPr lang="en-US" dirty="0"/>
              <a:t>Ex: Identifying warning sign activity</a:t>
            </a:r>
            <a:br>
              <a:rPr lang="en-US" dirty="0">
                <a:cs typeface="+mn-lt"/>
              </a:rPr>
            </a:br>
            <a:r>
              <a:rPr lang="en-US" dirty="0"/>
              <a:t>As facilitators, and as people, the learning never stops – We are here to share with you, but for the area of safety, what better way to learn than from a room of your peers and like-minded individuals or </a:t>
            </a:r>
            <a:endParaRPr lang="en-US" dirty="0">
              <a:cs typeface="Calibri"/>
            </a:endParaRPr>
          </a:p>
          <a:p>
            <a:endParaRPr lang="en-US">
              <a:cs typeface="Calibri"/>
            </a:endParaRPr>
          </a:p>
          <a:p>
            <a:r>
              <a:rPr lang="en-US" dirty="0">
                <a:cs typeface="Calibri"/>
              </a:rPr>
              <a:t>Bridge – Now that we have identified the safety’s needed for youth lets discuss what roles we play for them as a facilitator</a:t>
            </a:r>
          </a:p>
        </p:txBody>
      </p:sp>
      <p:sp>
        <p:nvSpPr>
          <p:cNvPr id="4" name="Slide Number Placeholder 3"/>
          <p:cNvSpPr>
            <a:spLocks noGrp="1"/>
          </p:cNvSpPr>
          <p:nvPr>
            <p:ph type="sldNum" sz="quarter" idx="5"/>
          </p:nvPr>
        </p:nvSpPr>
        <p:spPr/>
        <p:txBody>
          <a:bodyPr/>
          <a:lstStyle/>
          <a:p>
            <a:fld id="{B1380D6D-75AD-4808-B734-5C7A9F6AE405}" type="slidenum">
              <a:rPr lang="en-US"/>
              <a:t>9</a:t>
            </a:fld>
            <a:endParaRPr lang="en-US"/>
          </a:p>
        </p:txBody>
      </p:sp>
    </p:spTree>
    <p:extLst>
      <p:ext uri="{BB962C8B-B14F-4D97-AF65-F5344CB8AC3E}">
        <p14:creationId xmlns:p14="http://schemas.microsoft.com/office/powerpoint/2010/main" val="929554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t="2813" b="126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086207" y="3171302"/>
            <a:ext cx="14115585" cy="4555000"/>
            <a:chOff x="0" y="190500"/>
            <a:chExt cx="18820780" cy="6073333"/>
          </a:xfrm>
        </p:grpSpPr>
        <p:sp>
          <p:nvSpPr>
            <p:cNvPr id="3" name="TextBox 3"/>
            <p:cNvSpPr txBox="1"/>
            <p:nvPr/>
          </p:nvSpPr>
          <p:spPr>
            <a:xfrm>
              <a:off x="0" y="190500"/>
              <a:ext cx="18820780" cy="3918496"/>
            </a:xfrm>
            <a:prstGeom prst="rect">
              <a:avLst/>
            </a:prstGeom>
          </p:spPr>
          <p:txBody>
            <a:bodyPr lIns="0" tIns="0" rIns="0" bIns="0" rtlCol="0" anchor="t">
              <a:spAutoFit/>
            </a:bodyPr>
            <a:lstStyle/>
            <a:p>
              <a:pPr algn="ctr">
                <a:lnSpc>
                  <a:spcPts val="11109"/>
                </a:lnSpc>
              </a:pPr>
              <a:r>
                <a:rPr lang="en-US" sz="10999" spc="263">
                  <a:solidFill>
                    <a:srgbClr val="FFFFFF"/>
                  </a:solidFill>
                  <a:latin typeface="Montserrat Extra-Bold"/>
                </a:rPr>
                <a:t>FACILITATION WITH YOUTH </a:t>
              </a:r>
            </a:p>
          </p:txBody>
        </p:sp>
        <p:sp>
          <p:nvSpPr>
            <p:cNvPr id="4" name="TextBox 4"/>
            <p:cNvSpPr txBox="1"/>
            <p:nvPr/>
          </p:nvSpPr>
          <p:spPr>
            <a:xfrm>
              <a:off x="0" y="5032726"/>
              <a:ext cx="18820780" cy="1231107"/>
            </a:xfrm>
            <a:prstGeom prst="rect">
              <a:avLst/>
            </a:prstGeom>
          </p:spPr>
          <p:txBody>
            <a:bodyPr lIns="0" tIns="0" rIns="0" bIns="0" rtlCol="0" anchor="t">
              <a:spAutoFit/>
            </a:bodyPr>
            <a:lstStyle/>
            <a:p>
              <a:pPr algn="ctr">
                <a:lnSpc>
                  <a:spcPts val="3600"/>
                </a:lnSpc>
              </a:pPr>
              <a:r>
                <a:rPr lang="en-US" sz="3000" spc="150">
                  <a:solidFill>
                    <a:srgbClr val="FFFFFF"/>
                  </a:solidFill>
                  <a:latin typeface="Montserrat Classic"/>
                </a:rPr>
                <a:t>Chanelle Ramiro, Youth Educator (I </a:t>
              </a:r>
              <a:r>
                <a:rPr lang="en-US" sz="3000" spc="150" err="1">
                  <a:solidFill>
                    <a:srgbClr val="FFFFFF"/>
                  </a:solidFill>
                  <a:latin typeface="Montserrat Classic"/>
                </a:rPr>
                <a:t>Lina'la</a:t>
              </a:r>
              <a:r>
                <a:rPr lang="en-US" sz="3000" spc="150">
                  <a:solidFill>
                    <a:srgbClr val="FFFFFF"/>
                  </a:solidFill>
                  <a:latin typeface="Montserrat Classic"/>
                </a:rPr>
                <a:t>-Hu)</a:t>
              </a:r>
            </a:p>
            <a:p>
              <a:pPr algn="ctr">
                <a:lnSpc>
                  <a:spcPts val="3600"/>
                </a:lnSpc>
              </a:pPr>
              <a:r>
                <a:rPr lang="en-US" sz="3000" spc="150">
                  <a:solidFill>
                    <a:srgbClr val="FFFFFF"/>
                  </a:solidFill>
                  <a:latin typeface="Montserrat Classic"/>
                </a:rPr>
                <a:t>Troy Cruz, Youth Educator (Project Isa-Ta: PREP </a:t>
              </a:r>
              <a:r>
                <a:rPr lang="en-US" sz="3000" spc="150" err="1">
                  <a:solidFill>
                    <a:srgbClr val="FFFFFF"/>
                  </a:solidFill>
                  <a:latin typeface="Montserrat Classic"/>
                </a:rPr>
                <a:t>PATHways</a:t>
              </a:r>
              <a:r>
                <a:rPr lang="en-US" sz="3000" spc="150">
                  <a:solidFill>
                    <a:srgbClr val="FFFFFF"/>
                  </a:solidFill>
                  <a:latin typeface="Montserrat Classic"/>
                </a:rPr>
                <a: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sp>
        <p:nvSpPr>
          <p:cNvPr id="2" name="AutoShape 2"/>
          <p:cNvSpPr/>
          <p:nvPr/>
        </p:nvSpPr>
        <p:spPr>
          <a:xfrm rot="-5400000">
            <a:off x="7522767" y="4446561"/>
            <a:ext cx="5623826" cy="9525"/>
          </a:xfrm>
          <a:prstGeom prst="rect">
            <a:avLst/>
          </a:prstGeom>
          <a:solidFill>
            <a:srgbClr val="3C543B">
              <a:alpha val="29804"/>
            </a:srgbClr>
          </a:solidFill>
        </p:spPr>
      </p:sp>
      <p:grpSp>
        <p:nvGrpSpPr>
          <p:cNvPr id="3" name="Group 3"/>
          <p:cNvGrpSpPr/>
          <p:nvPr/>
        </p:nvGrpSpPr>
        <p:grpSpPr>
          <a:xfrm>
            <a:off x="2224465" y="1424045"/>
            <a:ext cx="6835175" cy="5212032"/>
            <a:chOff x="0" y="28575"/>
            <a:chExt cx="9113567" cy="6949377"/>
          </a:xfrm>
        </p:grpSpPr>
        <p:sp>
          <p:nvSpPr>
            <p:cNvPr id="4" name="TextBox 4"/>
            <p:cNvSpPr txBox="1"/>
            <p:nvPr/>
          </p:nvSpPr>
          <p:spPr>
            <a:xfrm>
              <a:off x="0" y="28575"/>
              <a:ext cx="9113567" cy="5870241"/>
            </a:xfrm>
            <a:prstGeom prst="rect">
              <a:avLst/>
            </a:prstGeom>
          </p:spPr>
          <p:txBody>
            <a:bodyPr lIns="0" tIns="0" rIns="0" bIns="0" rtlCol="0" anchor="t">
              <a:spAutoFit/>
            </a:bodyPr>
            <a:lstStyle/>
            <a:p>
              <a:pPr algn="r">
                <a:lnSpc>
                  <a:spcPts val="4904"/>
                </a:lnSpc>
              </a:pPr>
              <a:r>
                <a:rPr lang="en-US" sz="4418" b="1">
                  <a:solidFill>
                    <a:srgbClr val="3C543B"/>
                  </a:solidFill>
                  <a:latin typeface="Montserrat" panose="020B0604020202020204" charset="0"/>
                </a:rPr>
                <a:t>STRIVE TO GENUINELY EXPRESS YOURSELF WHILE SETTING LIMITS AND BOUNDARIES AROUND PERSONAL OR SENSITIVE INFORMATION</a:t>
              </a:r>
            </a:p>
          </p:txBody>
        </p:sp>
        <p:sp>
          <p:nvSpPr>
            <p:cNvPr id="5" name="TextBox 5"/>
            <p:cNvSpPr txBox="1"/>
            <p:nvPr/>
          </p:nvSpPr>
          <p:spPr>
            <a:xfrm>
              <a:off x="0" y="6379497"/>
              <a:ext cx="8939484" cy="598455"/>
            </a:xfrm>
            <a:prstGeom prst="rect">
              <a:avLst/>
            </a:prstGeom>
          </p:spPr>
          <p:txBody>
            <a:bodyPr lIns="0" tIns="0" rIns="0" bIns="0" rtlCol="0" anchor="t">
              <a:spAutoFit/>
            </a:bodyPr>
            <a:lstStyle/>
            <a:p>
              <a:pPr algn="r">
                <a:lnSpc>
                  <a:spcPts val="3473"/>
                </a:lnSpc>
              </a:pPr>
              <a:r>
                <a:rPr lang="en-US" sz="3000" spc="133">
                  <a:solidFill>
                    <a:srgbClr val="3C543B"/>
                  </a:solidFill>
                  <a:latin typeface="Montserrat" panose="020B0604020202020204" charset="0"/>
                </a:rPr>
                <a:t>AUTHENTICITY</a:t>
              </a:r>
            </a:p>
          </p:txBody>
        </p:sp>
      </p:grpSp>
      <p:pic>
        <p:nvPicPr>
          <p:cNvPr id="6" name="Picture 6"/>
          <p:cNvPicPr>
            <a:picLocks noChangeAspect="1"/>
          </p:cNvPicPr>
          <p:nvPr/>
        </p:nvPicPr>
        <p:blipFill>
          <a:blip r:embed="rId3"/>
          <a:srcRect r="71364"/>
          <a:stretch>
            <a:fillRect/>
          </a:stretch>
        </p:blipFill>
        <p:spPr>
          <a:xfrm>
            <a:off x="10026734" y="1368479"/>
            <a:ext cx="712646" cy="958125"/>
          </a:xfrm>
          <a:prstGeom prst="rect">
            <a:avLst/>
          </a:prstGeom>
        </p:spPr>
      </p:pic>
      <p:pic>
        <p:nvPicPr>
          <p:cNvPr id="7" name="Picture 7"/>
          <p:cNvPicPr>
            <a:picLocks noChangeAspect="1"/>
          </p:cNvPicPr>
          <p:nvPr/>
        </p:nvPicPr>
        <p:blipFill>
          <a:blip r:embed="rId3"/>
          <a:srcRect r="71364"/>
          <a:stretch>
            <a:fillRect/>
          </a:stretch>
        </p:blipFill>
        <p:spPr>
          <a:xfrm>
            <a:off x="10026734" y="3995183"/>
            <a:ext cx="712646" cy="958125"/>
          </a:xfrm>
          <a:prstGeom prst="rect">
            <a:avLst/>
          </a:prstGeom>
        </p:spPr>
      </p:pic>
      <p:pic>
        <p:nvPicPr>
          <p:cNvPr id="8" name="Picture 8"/>
          <p:cNvPicPr>
            <a:picLocks noChangeAspect="1"/>
          </p:cNvPicPr>
          <p:nvPr/>
        </p:nvPicPr>
        <p:blipFill>
          <a:blip r:embed="rId3"/>
          <a:srcRect r="71364"/>
          <a:stretch>
            <a:fillRect/>
          </a:stretch>
        </p:blipFill>
        <p:spPr>
          <a:xfrm>
            <a:off x="10026734" y="6569995"/>
            <a:ext cx="712646" cy="958125"/>
          </a:xfrm>
          <a:prstGeom prst="rect">
            <a:avLst/>
          </a:prstGeom>
        </p:spPr>
      </p:pic>
      <p:pic>
        <p:nvPicPr>
          <p:cNvPr id="9" name="Picture 9"/>
          <p:cNvPicPr>
            <a:picLocks noChangeAspect="1"/>
          </p:cNvPicPr>
          <p:nvPr/>
        </p:nvPicPr>
        <p:blipFill>
          <a:blip r:embed="rId4"/>
          <a:srcRect/>
          <a:stretch>
            <a:fillRect/>
          </a:stretch>
        </p:blipFill>
        <p:spPr>
          <a:xfrm rot="-1197645">
            <a:off x="-1008832" y="5428341"/>
            <a:ext cx="6984386" cy="7925544"/>
          </a:xfrm>
          <a:prstGeom prst="rect">
            <a:avLst/>
          </a:prstGeom>
        </p:spPr>
      </p:pic>
      <p:sp>
        <p:nvSpPr>
          <p:cNvPr id="10" name="TextBox 10"/>
          <p:cNvSpPr txBox="1"/>
          <p:nvPr/>
        </p:nvSpPr>
        <p:spPr>
          <a:xfrm>
            <a:off x="11107614" y="1288073"/>
            <a:ext cx="3157026" cy="953787"/>
          </a:xfrm>
          <a:prstGeom prst="rect">
            <a:avLst/>
          </a:prstGeom>
        </p:spPr>
        <p:txBody>
          <a:bodyPr wrap="square" lIns="0" tIns="0" rIns="0" bIns="0" rtlCol="0" anchor="t">
            <a:spAutoFit/>
          </a:bodyPr>
          <a:lstStyle/>
          <a:p>
            <a:pPr>
              <a:lnSpc>
                <a:spcPts val="3640"/>
              </a:lnSpc>
            </a:pPr>
            <a:r>
              <a:rPr lang="en-US" sz="4000" b="1" spc="140">
                <a:solidFill>
                  <a:srgbClr val="3C543B"/>
                </a:solidFill>
                <a:latin typeface="Montserrat" panose="020B0604020202020204" charset="0"/>
              </a:rPr>
              <a:t>WHO BENEFITS?</a:t>
            </a:r>
          </a:p>
        </p:txBody>
      </p:sp>
      <p:grpSp>
        <p:nvGrpSpPr>
          <p:cNvPr id="11" name="Group 11"/>
          <p:cNvGrpSpPr/>
          <p:nvPr/>
        </p:nvGrpSpPr>
        <p:grpSpPr>
          <a:xfrm>
            <a:off x="11107614" y="4065488"/>
            <a:ext cx="5384355" cy="1900541"/>
            <a:chOff x="0" y="-28575"/>
            <a:chExt cx="7179140" cy="2534054"/>
          </a:xfrm>
        </p:grpSpPr>
        <p:sp>
          <p:nvSpPr>
            <p:cNvPr id="12" name="TextBox 12"/>
            <p:cNvSpPr txBox="1"/>
            <p:nvPr/>
          </p:nvSpPr>
          <p:spPr>
            <a:xfrm>
              <a:off x="0" y="-28575"/>
              <a:ext cx="6363288" cy="1246238"/>
            </a:xfrm>
            <a:prstGeom prst="rect">
              <a:avLst/>
            </a:prstGeom>
          </p:spPr>
          <p:txBody>
            <a:bodyPr wrap="square" lIns="0" tIns="0" rIns="0" bIns="0" rtlCol="0" anchor="t">
              <a:spAutoFit/>
            </a:bodyPr>
            <a:lstStyle/>
            <a:p>
              <a:pPr>
                <a:lnSpc>
                  <a:spcPts val="3640"/>
                </a:lnSpc>
              </a:pPr>
              <a:r>
                <a:rPr lang="en-US" sz="4000" b="1" spc="140">
                  <a:solidFill>
                    <a:srgbClr val="3C543B"/>
                  </a:solidFill>
                  <a:latin typeface="Montserrat" panose="020B0604020202020204" charset="0"/>
                </a:rPr>
                <a:t>HOW WILL THEY BENEFIT?</a:t>
              </a:r>
            </a:p>
          </p:txBody>
        </p:sp>
        <p:sp>
          <p:nvSpPr>
            <p:cNvPr id="13" name="TextBox 13"/>
            <p:cNvSpPr txBox="1"/>
            <p:nvPr/>
          </p:nvSpPr>
          <p:spPr>
            <a:xfrm>
              <a:off x="0" y="2035814"/>
              <a:ext cx="7179140" cy="469665"/>
            </a:xfrm>
            <a:prstGeom prst="rect">
              <a:avLst/>
            </a:prstGeom>
          </p:spPr>
          <p:txBody>
            <a:bodyPr lIns="0" tIns="0" rIns="0" bIns="0" rtlCol="0" anchor="t">
              <a:spAutoFit/>
            </a:bodyPr>
            <a:lstStyle/>
            <a:p>
              <a:pPr>
                <a:lnSpc>
                  <a:spcPts val="2940"/>
                </a:lnSpc>
              </a:pPr>
              <a:endParaRPr/>
            </a:p>
          </p:txBody>
        </p:sp>
      </p:grpSp>
      <p:grpSp>
        <p:nvGrpSpPr>
          <p:cNvPr id="14" name="Group 14"/>
          <p:cNvGrpSpPr/>
          <p:nvPr/>
        </p:nvGrpSpPr>
        <p:grpSpPr>
          <a:xfrm>
            <a:off x="11107614" y="6640299"/>
            <a:ext cx="5384355" cy="1900541"/>
            <a:chOff x="0" y="-28575"/>
            <a:chExt cx="7179140" cy="2534054"/>
          </a:xfrm>
        </p:grpSpPr>
        <p:sp>
          <p:nvSpPr>
            <p:cNvPr id="15" name="TextBox 15"/>
            <p:cNvSpPr txBox="1"/>
            <p:nvPr/>
          </p:nvSpPr>
          <p:spPr>
            <a:xfrm>
              <a:off x="0" y="-28575"/>
              <a:ext cx="6363288" cy="1271716"/>
            </a:xfrm>
            <a:prstGeom prst="rect">
              <a:avLst/>
            </a:prstGeom>
          </p:spPr>
          <p:txBody>
            <a:bodyPr wrap="square" lIns="0" tIns="0" rIns="0" bIns="0" rtlCol="0" anchor="t">
              <a:spAutoFit/>
            </a:bodyPr>
            <a:lstStyle/>
            <a:p>
              <a:pPr>
                <a:lnSpc>
                  <a:spcPts val="3640"/>
                </a:lnSpc>
              </a:pPr>
              <a:r>
                <a:rPr lang="en-US" sz="4000" b="1" spc="140">
                  <a:solidFill>
                    <a:srgbClr val="3C543B"/>
                  </a:solidFill>
                  <a:latin typeface="Montserrat" panose="020B0604020202020204" charset="0"/>
                </a:rPr>
                <a:t>WHOSE NEEDS ARE BEING MET?</a:t>
              </a:r>
            </a:p>
          </p:txBody>
        </p:sp>
        <p:sp>
          <p:nvSpPr>
            <p:cNvPr id="16" name="TextBox 16"/>
            <p:cNvSpPr txBox="1"/>
            <p:nvPr/>
          </p:nvSpPr>
          <p:spPr>
            <a:xfrm>
              <a:off x="0" y="2035814"/>
              <a:ext cx="7179140" cy="469665"/>
            </a:xfrm>
            <a:prstGeom prst="rect">
              <a:avLst/>
            </a:prstGeom>
          </p:spPr>
          <p:txBody>
            <a:bodyPr lIns="0" tIns="0" rIns="0" bIns="0" rtlCol="0" anchor="t">
              <a:spAutoFit/>
            </a:bodyPr>
            <a:lstStyle/>
            <a:p>
              <a:pPr>
                <a:lnSpc>
                  <a:spcPts val="2940"/>
                </a:lnSpc>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sp>
        <p:nvSpPr>
          <p:cNvPr id="2" name="AutoShape 2"/>
          <p:cNvSpPr/>
          <p:nvPr/>
        </p:nvSpPr>
        <p:spPr>
          <a:xfrm rot="-5400000">
            <a:off x="10805494" y="6301308"/>
            <a:ext cx="2253526" cy="9525"/>
          </a:xfrm>
          <a:prstGeom prst="rect">
            <a:avLst/>
          </a:prstGeom>
          <a:solidFill>
            <a:srgbClr val="3C543B">
              <a:alpha val="49804"/>
            </a:srgbClr>
          </a:solidFill>
        </p:spPr>
      </p:sp>
      <p:sp>
        <p:nvSpPr>
          <p:cNvPr id="3" name="AutoShape 3"/>
          <p:cNvSpPr/>
          <p:nvPr/>
        </p:nvSpPr>
        <p:spPr>
          <a:xfrm rot="-5400000">
            <a:off x="5103974" y="6301308"/>
            <a:ext cx="2325141" cy="9525"/>
          </a:xfrm>
          <a:prstGeom prst="rect">
            <a:avLst/>
          </a:prstGeom>
          <a:solidFill>
            <a:srgbClr val="3C543B">
              <a:alpha val="49804"/>
            </a:srgbClr>
          </a:solidFill>
        </p:spPr>
      </p:sp>
      <p:sp>
        <p:nvSpPr>
          <p:cNvPr id="4" name="TextBox 4"/>
          <p:cNvSpPr txBox="1"/>
          <p:nvPr/>
        </p:nvSpPr>
        <p:spPr>
          <a:xfrm>
            <a:off x="5085736" y="2140901"/>
            <a:ext cx="8115300" cy="1795377"/>
          </a:xfrm>
          <a:prstGeom prst="rect">
            <a:avLst/>
          </a:prstGeom>
        </p:spPr>
        <p:txBody>
          <a:bodyPr lIns="0" tIns="0" rIns="0" bIns="0" rtlCol="0" anchor="t">
            <a:spAutoFit/>
          </a:bodyPr>
          <a:lstStyle/>
          <a:p>
            <a:pPr algn="ctr">
              <a:lnSpc>
                <a:spcPts val="7103"/>
              </a:lnSpc>
            </a:pPr>
            <a:r>
              <a:rPr lang="en-US" sz="6399">
                <a:solidFill>
                  <a:srgbClr val="3C543B"/>
                </a:solidFill>
                <a:latin typeface="Cormorant SC Bold"/>
              </a:rPr>
              <a:t>LEGAL &amp; ETHICAL CONSIDERATIONS </a:t>
            </a:r>
          </a:p>
        </p:txBody>
      </p:sp>
      <p:sp>
        <p:nvSpPr>
          <p:cNvPr id="5" name="TextBox 5"/>
          <p:cNvSpPr txBox="1"/>
          <p:nvPr/>
        </p:nvSpPr>
        <p:spPr>
          <a:xfrm>
            <a:off x="510350" y="5764165"/>
            <a:ext cx="5564024" cy="1077218"/>
          </a:xfrm>
          <a:prstGeom prst="rect">
            <a:avLst/>
          </a:prstGeom>
        </p:spPr>
        <p:txBody>
          <a:bodyPr lIns="0" tIns="0" rIns="0" bIns="0" rtlCol="0" anchor="t">
            <a:spAutoFit/>
          </a:bodyPr>
          <a:lstStyle/>
          <a:p>
            <a:pPr algn="ctr">
              <a:lnSpc>
                <a:spcPts val="4172"/>
              </a:lnSpc>
            </a:pPr>
            <a:r>
              <a:rPr lang="en-US" sz="3600" b="1" spc="140">
                <a:solidFill>
                  <a:srgbClr val="3C543B"/>
                </a:solidFill>
                <a:latin typeface="Montserrat" panose="020B0604020202020204" charset="0"/>
              </a:rPr>
              <a:t>CONFIDENTIALITY AND ITS LIMITATIONS</a:t>
            </a:r>
          </a:p>
        </p:txBody>
      </p:sp>
      <p:sp>
        <p:nvSpPr>
          <p:cNvPr id="6" name="TextBox 6"/>
          <p:cNvSpPr txBox="1"/>
          <p:nvPr/>
        </p:nvSpPr>
        <p:spPr>
          <a:xfrm>
            <a:off x="6361374" y="5505532"/>
            <a:ext cx="5564024" cy="2154436"/>
          </a:xfrm>
          <a:prstGeom prst="rect">
            <a:avLst/>
          </a:prstGeom>
        </p:spPr>
        <p:txBody>
          <a:bodyPr lIns="0" tIns="0" rIns="0" bIns="0" rtlCol="0" anchor="t">
            <a:spAutoFit/>
          </a:bodyPr>
          <a:lstStyle/>
          <a:p>
            <a:pPr algn="ctr">
              <a:lnSpc>
                <a:spcPts val="4172"/>
              </a:lnSpc>
            </a:pPr>
            <a:r>
              <a:rPr lang="en-US" sz="3600" b="1" spc="140">
                <a:solidFill>
                  <a:srgbClr val="3C543B"/>
                </a:solidFill>
                <a:latin typeface="Montserrat" panose="020B0604020202020204" charset="0"/>
              </a:rPr>
              <a:t>RESPONDING TO HARMFUL OR DANGEROUS CIRCUMSTANCES </a:t>
            </a:r>
          </a:p>
        </p:txBody>
      </p:sp>
      <p:sp>
        <p:nvSpPr>
          <p:cNvPr id="7" name="TextBox 7"/>
          <p:cNvSpPr txBox="1"/>
          <p:nvPr/>
        </p:nvSpPr>
        <p:spPr>
          <a:xfrm>
            <a:off x="12213626" y="5565381"/>
            <a:ext cx="5564024" cy="2154436"/>
          </a:xfrm>
          <a:prstGeom prst="rect">
            <a:avLst/>
          </a:prstGeom>
        </p:spPr>
        <p:txBody>
          <a:bodyPr lIns="0" tIns="0" rIns="0" bIns="0" rtlCol="0" anchor="t">
            <a:spAutoFit/>
          </a:bodyPr>
          <a:lstStyle/>
          <a:p>
            <a:pPr algn="ctr">
              <a:lnSpc>
                <a:spcPts val="4172"/>
              </a:lnSpc>
            </a:pPr>
            <a:r>
              <a:rPr lang="en-US" sz="3600" b="1" spc="140">
                <a:solidFill>
                  <a:srgbClr val="3C543B"/>
                </a:solidFill>
                <a:latin typeface="Montserrat" panose="020B0604020202020204" charset="0"/>
              </a:rPr>
              <a:t>MAKING APPROPRIATE REFERRALS WHEN NEEDED</a:t>
            </a:r>
          </a:p>
        </p:txBody>
      </p:sp>
      <p:pic>
        <p:nvPicPr>
          <p:cNvPr id="8" name="Picture 8"/>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9" name="Picture 9"/>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11" name="TextBox 9">
            <a:extLst>
              <a:ext uri="{FF2B5EF4-FFF2-40B4-BE49-F238E27FC236}">
                <a16:creationId xmlns:a16="http://schemas.microsoft.com/office/drawing/2014/main" id="{F7CB4877-CD26-4AC6-8030-554628B5D837}"/>
              </a:ext>
            </a:extLst>
          </p:cNvPr>
          <p:cNvSpPr txBox="1"/>
          <p:nvPr/>
        </p:nvSpPr>
        <p:spPr>
          <a:xfrm>
            <a:off x="4751359" y="9308319"/>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TROY</a:t>
            </a:r>
            <a:endParaRPr lang="en-US" sz="1400" spc="155">
              <a:solidFill>
                <a:schemeClr val="bg2">
                  <a:lumMod val="50000"/>
                </a:schemeClr>
              </a:solidFill>
              <a:latin typeface="Aileron Regular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4975"/>
          <a:stretch>
            <a:fillRect/>
          </a:stretch>
        </p:blipFill>
        <p:spPr>
          <a:xfrm>
            <a:off x="12960626" y="-1"/>
            <a:ext cx="5327374" cy="10287001"/>
          </a:xfrm>
          <a:prstGeom prst="rect">
            <a:avLst/>
          </a:prstGeom>
        </p:spPr>
      </p:pic>
      <p:sp>
        <p:nvSpPr>
          <p:cNvPr id="3" name="TextBox 3"/>
          <p:cNvSpPr txBox="1"/>
          <p:nvPr/>
        </p:nvSpPr>
        <p:spPr>
          <a:xfrm>
            <a:off x="2156354" y="1331409"/>
            <a:ext cx="9373037" cy="1800558"/>
          </a:xfrm>
          <a:prstGeom prst="rect">
            <a:avLst/>
          </a:prstGeom>
        </p:spPr>
        <p:txBody>
          <a:bodyPr wrap="square" lIns="0" tIns="0" rIns="0" bIns="0" rtlCol="0" anchor="t">
            <a:spAutoFit/>
          </a:bodyPr>
          <a:lstStyle/>
          <a:p>
            <a:pPr>
              <a:lnSpc>
                <a:spcPts val="6989"/>
              </a:lnSpc>
            </a:pPr>
            <a:r>
              <a:rPr lang="en-US" sz="6297">
                <a:solidFill>
                  <a:srgbClr val="527450"/>
                </a:solidFill>
                <a:latin typeface="Cormorant SC Bold"/>
              </a:rPr>
              <a:t>THINGS TO KEEP IN MIND</a:t>
            </a:r>
          </a:p>
        </p:txBody>
      </p:sp>
      <p:sp>
        <p:nvSpPr>
          <p:cNvPr id="4" name="TextBox 4"/>
          <p:cNvSpPr txBox="1"/>
          <p:nvPr/>
        </p:nvSpPr>
        <p:spPr>
          <a:xfrm>
            <a:off x="3719354" y="7400838"/>
            <a:ext cx="9520100" cy="691151"/>
          </a:xfrm>
          <a:prstGeom prst="rect">
            <a:avLst/>
          </a:prstGeom>
        </p:spPr>
        <p:txBody>
          <a:bodyPr wrap="square" lIns="0" tIns="0" rIns="0" bIns="0" rtlCol="0" anchor="t">
            <a:spAutoFit/>
          </a:bodyPr>
          <a:lstStyle/>
          <a:p>
            <a:pPr>
              <a:lnSpc>
                <a:spcPts val="5952"/>
              </a:lnSpc>
            </a:pPr>
            <a:r>
              <a:rPr lang="en-US" sz="3600">
                <a:solidFill>
                  <a:srgbClr val="3D3D3D"/>
                </a:solidFill>
                <a:latin typeface="Montserrat" panose="020B0604020202020204" charset="0"/>
              </a:rPr>
              <a:t>Know when to redirect the energy</a:t>
            </a:r>
          </a:p>
        </p:txBody>
      </p:sp>
      <p:sp>
        <p:nvSpPr>
          <p:cNvPr id="5" name="TextBox 5"/>
          <p:cNvSpPr txBox="1"/>
          <p:nvPr/>
        </p:nvSpPr>
        <p:spPr>
          <a:xfrm>
            <a:off x="3719354" y="4568616"/>
            <a:ext cx="9517867" cy="691151"/>
          </a:xfrm>
          <a:prstGeom prst="rect">
            <a:avLst/>
          </a:prstGeom>
        </p:spPr>
        <p:txBody>
          <a:bodyPr wrap="square" lIns="0" tIns="0" rIns="0" bIns="0" rtlCol="0" anchor="t">
            <a:spAutoFit/>
          </a:bodyPr>
          <a:lstStyle/>
          <a:p>
            <a:pPr>
              <a:lnSpc>
                <a:spcPts val="5952"/>
              </a:lnSpc>
            </a:pPr>
            <a:r>
              <a:rPr lang="en-US" sz="3600">
                <a:solidFill>
                  <a:srgbClr val="3D3D3D"/>
                </a:solidFill>
                <a:latin typeface="Montserrat" panose="020B0604020202020204" charset="0"/>
              </a:rPr>
              <a:t>Get Comfortable with your space. Own it!</a:t>
            </a:r>
          </a:p>
        </p:txBody>
      </p:sp>
      <p:sp>
        <p:nvSpPr>
          <p:cNvPr id="6" name="TextBox 6"/>
          <p:cNvSpPr txBox="1"/>
          <p:nvPr/>
        </p:nvSpPr>
        <p:spPr>
          <a:xfrm>
            <a:off x="3719354" y="5283215"/>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Know your filler words</a:t>
            </a:r>
          </a:p>
        </p:txBody>
      </p:sp>
      <p:sp>
        <p:nvSpPr>
          <p:cNvPr id="7" name="TextBox 7"/>
          <p:cNvSpPr txBox="1"/>
          <p:nvPr/>
        </p:nvSpPr>
        <p:spPr>
          <a:xfrm>
            <a:off x="3719354" y="5989090"/>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Pace Yourself</a:t>
            </a:r>
          </a:p>
        </p:txBody>
      </p:sp>
      <p:sp>
        <p:nvSpPr>
          <p:cNvPr id="8" name="TextBox 8"/>
          <p:cNvSpPr txBox="1"/>
          <p:nvPr/>
        </p:nvSpPr>
        <p:spPr>
          <a:xfrm>
            <a:off x="3719354" y="6694964"/>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You can always go back</a:t>
            </a:r>
          </a:p>
        </p:txBody>
      </p:sp>
      <p:sp>
        <p:nvSpPr>
          <p:cNvPr id="9" name="TextBox 9"/>
          <p:cNvSpPr txBox="1"/>
          <p:nvPr/>
        </p:nvSpPr>
        <p:spPr>
          <a:xfrm>
            <a:off x="3719354" y="3871467"/>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Know Your Content </a:t>
            </a:r>
          </a:p>
        </p:txBody>
      </p:sp>
      <p:sp>
        <p:nvSpPr>
          <p:cNvPr id="10" name="TextBox 10"/>
          <p:cNvSpPr txBox="1"/>
          <p:nvPr/>
        </p:nvSpPr>
        <p:spPr>
          <a:xfrm>
            <a:off x="2319983" y="3871467"/>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01.</a:t>
            </a:r>
          </a:p>
        </p:txBody>
      </p:sp>
      <p:sp>
        <p:nvSpPr>
          <p:cNvPr id="11" name="TextBox 11"/>
          <p:cNvSpPr txBox="1"/>
          <p:nvPr/>
        </p:nvSpPr>
        <p:spPr>
          <a:xfrm>
            <a:off x="2319983" y="4577341"/>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02.</a:t>
            </a:r>
          </a:p>
        </p:txBody>
      </p:sp>
      <p:sp>
        <p:nvSpPr>
          <p:cNvPr id="12" name="TextBox 12"/>
          <p:cNvSpPr txBox="1"/>
          <p:nvPr/>
        </p:nvSpPr>
        <p:spPr>
          <a:xfrm>
            <a:off x="2319983" y="5283215"/>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03.</a:t>
            </a:r>
          </a:p>
        </p:txBody>
      </p:sp>
      <p:sp>
        <p:nvSpPr>
          <p:cNvPr id="13" name="TextBox 13"/>
          <p:cNvSpPr txBox="1"/>
          <p:nvPr/>
        </p:nvSpPr>
        <p:spPr>
          <a:xfrm>
            <a:off x="2319983" y="5989090"/>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04.</a:t>
            </a:r>
          </a:p>
        </p:txBody>
      </p:sp>
      <p:sp>
        <p:nvSpPr>
          <p:cNvPr id="14" name="TextBox 14"/>
          <p:cNvSpPr txBox="1"/>
          <p:nvPr/>
        </p:nvSpPr>
        <p:spPr>
          <a:xfrm>
            <a:off x="2319983" y="6694964"/>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05.</a:t>
            </a:r>
          </a:p>
        </p:txBody>
      </p:sp>
      <p:sp>
        <p:nvSpPr>
          <p:cNvPr id="15" name="TextBox 15"/>
          <p:cNvSpPr txBox="1"/>
          <p:nvPr/>
        </p:nvSpPr>
        <p:spPr>
          <a:xfrm>
            <a:off x="2319983" y="7400838"/>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06.</a:t>
            </a:r>
          </a:p>
        </p:txBody>
      </p:sp>
      <p:sp>
        <p:nvSpPr>
          <p:cNvPr id="16" name="TextBox 16"/>
          <p:cNvSpPr txBox="1"/>
          <p:nvPr/>
        </p:nvSpPr>
        <p:spPr>
          <a:xfrm>
            <a:off x="3719354" y="8887497"/>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Mind your words</a:t>
            </a:r>
          </a:p>
        </p:txBody>
      </p:sp>
      <p:sp>
        <p:nvSpPr>
          <p:cNvPr id="17" name="TextBox 17"/>
          <p:cNvSpPr txBox="1"/>
          <p:nvPr/>
        </p:nvSpPr>
        <p:spPr>
          <a:xfrm>
            <a:off x="3719354" y="8181623"/>
            <a:ext cx="7697910" cy="691151"/>
          </a:xfrm>
          <a:prstGeom prst="rect">
            <a:avLst/>
          </a:prstGeom>
        </p:spPr>
        <p:txBody>
          <a:bodyPr wrap="square" lIns="0" tIns="0" rIns="0" bIns="0" rtlCol="0" anchor="t">
            <a:spAutoFit/>
          </a:bodyPr>
          <a:lstStyle/>
          <a:p>
            <a:pPr>
              <a:lnSpc>
                <a:spcPts val="5952"/>
              </a:lnSpc>
            </a:pPr>
            <a:r>
              <a:rPr lang="en-US" sz="3600">
                <a:solidFill>
                  <a:srgbClr val="3D3D3D"/>
                </a:solidFill>
                <a:latin typeface="Montserrat" panose="020B0604020202020204" charset="0"/>
              </a:rPr>
              <a:t>Acknowledge and affirm input </a:t>
            </a:r>
          </a:p>
        </p:txBody>
      </p:sp>
      <p:sp>
        <p:nvSpPr>
          <p:cNvPr id="18" name="TextBox 18"/>
          <p:cNvSpPr txBox="1"/>
          <p:nvPr/>
        </p:nvSpPr>
        <p:spPr>
          <a:xfrm>
            <a:off x="2319983" y="8181623"/>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07.</a:t>
            </a:r>
          </a:p>
        </p:txBody>
      </p:sp>
      <p:sp>
        <p:nvSpPr>
          <p:cNvPr id="19" name="TextBox 19"/>
          <p:cNvSpPr txBox="1"/>
          <p:nvPr/>
        </p:nvSpPr>
        <p:spPr>
          <a:xfrm>
            <a:off x="2319983" y="8887497"/>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4492" b="5361"/>
          <a:stretch>
            <a:fillRect/>
          </a:stretch>
        </p:blipFill>
        <p:spPr>
          <a:xfrm>
            <a:off x="10100218" y="2037667"/>
            <a:ext cx="5899885" cy="6211666"/>
          </a:xfrm>
          <a:prstGeom prst="rect">
            <a:avLst/>
          </a:prstGeom>
        </p:spPr>
      </p:pic>
      <p:pic>
        <p:nvPicPr>
          <p:cNvPr id="3" name="Picture 3"/>
          <p:cNvPicPr>
            <a:picLocks noChangeAspect="1"/>
          </p:cNvPicPr>
          <p:nvPr/>
        </p:nvPicPr>
        <p:blipFill>
          <a:blip r:embed="rId4"/>
          <a:srcRect l="45440" t="22685"/>
          <a:stretch>
            <a:fillRect/>
          </a:stretch>
        </p:blipFill>
        <p:spPr>
          <a:xfrm>
            <a:off x="9683670" y="1962150"/>
            <a:ext cx="6732979" cy="6362700"/>
          </a:xfrm>
          <a:prstGeom prst="rect">
            <a:avLst/>
          </a:prstGeom>
        </p:spPr>
      </p:pic>
      <p:grpSp>
        <p:nvGrpSpPr>
          <p:cNvPr id="4" name="Group 4"/>
          <p:cNvGrpSpPr/>
          <p:nvPr/>
        </p:nvGrpSpPr>
        <p:grpSpPr>
          <a:xfrm>
            <a:off x="1070845" y="1156816"/>
            <a:ext cx="8439613" cy="8279838"/>
            <a:chOff x="-372275" y="0"/>
            <a:chExt cx="10764207" cy="10637417"/>
          </a:xfrm>
        </p:grpSpPr>
        <p:sp>
          <p:nvSpPr>
            <p:cNvPr id="5" name="TextBox 5"/>
            <p:cNvSpPr txBox="1"/>
            <p:nvPr/>
          </p:nvSpPr>
          <p:spPr>
            <a:xfrm>
              <a:off x="0" y="0"/>
              <a:ext cx="10391932" cy="4843348"/>
            </a:xfrm>
            <a:prstGeom prst="rect">
              <a:avLst/>
            </a:prstGeom>
          </p:spPr>
          <p:txBody>
            <a:bodyPr lIns="0" tIns="0" rIns="0" bIns="0" rtlCol="0" anchor="t">
              <a:spAutoFit/>
            </a:bodyPr>
            <a:lstStyle/>
            <a:p>
              <a:pPr algn="ctr">
                <a:lnSpc>
                  <a:spcPts val="9600"/>
                </a:lnSpc>
              </a:pPr>
              <a:r>
                <a:rPr lang="en-US" sz="6600">
                  <a:solidFill>
                    <a:srgbClr val="6D8856"/>
                  </a:solidFill>
                  <a:latin typeface="Montserrat Extra-Bold"/>
                </a:rPr>
                <a:t>Show Us</a:t>
              </a:r>
            </a:p>
            <a:p>
              <a:pPr algn="ctr">
                <a:lnSpc>
                  <a:spcPts val="9600"/>
                </a:lnSpc>
              </a:pPr>
              <a:r>
                <a:rPr lang="en-US" sz="6600">
                  <a:solidFill>
                    <a:srgbClr val="6D8856"/>
                  </a:solidFill>
                  <a:latin typeface="Montserrat Extra-Bold"/>
                </a:rPr>
                <a:t>What You're Working With</a:t>
              </a:r>
            </a:p>
          </p:txBody>
        </p:sp>
        <p:sp>
          <p:nvSpPr>
            <p:cNvPr id="6" name="TextBox 6"/>
            <p:cNvSpPr txBox="1"/>
            <p:nvPr/>
          </p:nvSpPr>
          <p:spPr>
            <a:xfrm>
              <a:off x="-372275" y="5153052"/>
              <a:ext cx="10764207" cy="5484365"/>
            </a:xfrm>
            <a:prstGeom prst="rect">
              <a:avLst/>
            </a:prstGeom>
          </p:spPr>
          <p:txBody>
            <a:bodyPr wrap="square" lIns="0" tIns="0" rIns="0" bIns="0" rtlCol="0" anchor="t">
              <a:spAutoFit/>
            </a:bodyPr>
            <a:lstStyle/>
            <a:p>
              <a:pPr algn="ctr">
                <a:lnSpc>
                  <a:spcPct val="114999"/>
                </a:lnSpc>
              </a:pPr>
              <a:r>
                <a:rPr lang="en-US" sz="3600">
                  <a:solidFill>
                    <a:srgbClr val="000000"/>
                  </a:solidFill>
                  <a:latin typeface="Montserrat" panose="020B0604020202020204" charset="0"/>
                </a:rPr>
                <a:t>Choose an item</a:t>
              </a:r>
              <a:endParaRPr lang="en-US" sz="3600">
                <a:solidFill>
                  <a:srgbClr val="000000"/>
                </a:solidFill>
                <a:latin typeface="Montserrat" panose="020B0604020202020204" charset="0"/>
                <a:cs typeface="Abhaya Libre Regular"/>
              </a:endParaRPr>
            </a:p>
            <a:p>
              <a:pPr algn="ctr">
                <a:lnSpc>
                  <a:spcPct val="114999"/>
                </a:lnSpc>
              </a:pPr>
              <a:r>
                <a:rPr lang="en-US" sz="3600">
                  <a:solidFill>
                    <a:srgbClr val="000000"/>
                  </a:solidFill>
                  <a:latin typeface="Montserrat" panose="020B0604020202020204" charset="0"/>
                </a:rPr>
                <a:t>You will be given 5 minutes to prepare a presentation on the many uses of this item. </a:t>
              </a:r>
              <a:endParaRPr lang="en-US" sz="3600">
                <a:solidFill>
                  <a:srgbClr val="000000"/>
                </a:solidFill>
                <a:latin typeface="Montserrat" panose="020B0604020202020204" charset="0"/>
                <a:cs typeface="Abhaya Libre Regular"/>
              </a:endParaRPr>
            </a:p>
            <a:p>
              <a:pPr algn="ctr">
                <a:lnSpc>
                  <a:spcPct val="114999"/>
                </a:lnSpc>
              </a:pPr>
              <a:r>
                <a:rPr lang="en-US" sz="3600">
                  <a:solidFill>
                    <a:srgbClr val="000000"/>
                  </a:solidFill>
                  <a:latin typeface="Montserrat" panose="020B0604020202020204" charset="0"/>
                </a:rPr>
                <a:t>The sky is the limit!</a:t>
              </a:r>
              <a:endParaRPr lang="en-US" sz="3600">
                <a:solidFill>
                  <a:srgbClr val="000000"/>
                </a:solidFill>
                <a:latin typeface="Montserrat" panose="020B0604020202020204" charset="0"/>
                <a:cs typeface="Abhaya Libre Regular"/>
              </a:endParaRPr>
            </a:p>
            <a:p>
              <a:pPr algn="ctr">
                <a:lnSpc>
                  <a:spcPct val="114999"/>
                </a:lnSpc>
              </a:pPr>
              <a:r>
                <a:rPr lang="en-US" sz="3600">
                  <a:solidFill>
                    <a:srgbClr val="000000"/>
                  </a:solidFill>
                  <a:latin typeface="Montserrat" panose="020B0604020202020204" charset="0"/>
                </a:rPr>
                <a:t>Make sure to engage your audience </a:t>
              </a:r>
              <a:endParaRPr lang="en-US" sz="3600">
                <a:solidFill>
                  <a:srgbClr val="000000"/>
                </a:solidFill>
                <a:latin typeface="Montserrat" panose="020B0604020202020204" charset="0"/>
                <a:cs typeface="Abhaya Libre Regular"/>
              </a:endParaRPr>
            </a:p>
            <a:p>
              <a:pPr algn="ctr">
                <a:lnSpc>
                  <a:spcPts val="3199"/>
                </a:lnSpc>
                <a:spcBef>
                  <a:spcPct val="0"/>
                </a:spcBef>
              </a:pPr>
              <a:endParaRPr lang="en-US" sz="3600">
                <a:solidFill>
                  <a:srgbClr val="000000"/>
                </a:solidFill>
                <a:latin typeface="Abhaya Libre Regular"/>
                <a:cs typeface="Abhaya Libre Regul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4975"/>
          <a:stretch>
            <a:fillRect/>
          </a:stretch>
        </p:blipFill>
        <p:spPr>
          <a:xfrm>
            <a:off x="11957538" y="-285116"/>
            <a:ext cx="6330462" cy="10808677"/>
          </a:xfrm>
          <a:prstGeom prst="rect">
            <a:avLst/>
          </a:prstGeom>
        </p:spPr>
      </p:pic>
      <p:sp>
        <p:nvSpPr>
          <p:cNvPr id="3" name="TextBox 3"/>
          <p:cNvSpPr txBox="1"/>
          <p:nvPr/>
        </p:nvSpPr>
        <p:spPr>
          <a:xfrm>
            <a:off x="2156354" y="1331409"/>
            <a:ext cx="9373037" cy="1800558"/>
          </a:xfrm>
          <a:prstGeom prst="rect">
            <a:avLst/>
          </a:prstGeom>
        </p:spPr>
        <p:txBody>
          <a:bodyPr wrap="square" lIns="0" tIns="0" rIns="0" bIns="0" rtlCol="0" anchor="t">
            <a:spAutoFit/>
          </a:bodyPr>
          <a:lstStyle/>
          <a:p>
            <a:pPr>
              <a:lnSpc>
                <a:spcPts val="6989"/>
              </a:lnSpc>
            </a:pPr>
            <a:r>
              <a:rPr lang="en-US" sz="6297">
                <a:solidFill>
                  <a:srgbClr val="527450"/>
                </a:solidFill>
                <a:latin typeface="Cormorant SC Bold"/>
              </a:rPr>
              <a:t>THINGS TO KEEP IN MIND</a:t>
            </a:r>
          </a:p>
        </p:txBody>
      </p:sp>
      <p:sp>
        <p:nvSpPr>
          <p:cNvPr id="4" name="TextBox 4"/>
          <p:cNvSpPr txBox="1"/>
          <p:nvPr/>
        </p:nvSpPr>
        <p:spPr>
          <a:xfrm>
            <a:off x="3719354" y="7400838"/>
            <a:ext cx="9520100" cy="691151"/>
          </a:xfrm>
          <a:prstGeom prst="rect">
            <a:avLst/>
          </a:prstGeom>
        </p:spPr>
        <p:txBody>
          <a:bodyPr wrap="square" lIns="0" tIns="0" rIns="0" bIns="0" rtlCol="0" anchor="t">
            <a:spAutoFit/>
          </a:bodyPr>
          <a:lstStyle/>
          <a:p>
            <a:pPr>
              <a:lnSpc>
                <a:spcPts val="5952"/>
              </a:lnSpc>
            </a:pPr>
            <a:r>
              <a:rPr lang="en-US" sz="3600">
                <a:solidFill>
                  <a:srgbClr val="3D3D3D"/>
                </a:solidFill>
                <a:latin typeface="Montserrat" panose="020B0604020202020204" charset="0"/>
              </a:rPr>
              <a:t>Know when to redirect the energy</a:t>
            </a:r>
          </a:p>
        </p:txBody>
      </p:sp>
      <p:sp>
        <p:nvSpPr>
          <p:cNvPr id="5" name="TextBox 5"/>
          <p:cNvSpPr txBox="1"/>
          <p:nvPr/>
        </p:nvSpPr>
        <p:spPr>
          <a:xfrm>
            <a:off x="3719354" y="4568616"/>
            <a:ext cx="9517867" cy="691151"/>
          </a:xfrm>
          <a:prstGeom prst="rect">
            <a:avLst/>
          </a:prstGeom>
        </p:spPr>
        <p:txBody>
          <a:bodyPr wrap="square" lIns="0" tIns="0" rIns="0" bIns="0" rtlCol="0" anchor="t">
            <a:spAutoFit/>
          </a:bodyPr>
          <a:lstStyle/>
          <a:p>
            <a:pPr>
              <a:lnSpc>
                <a:spcPts val="5952"/>
              </a:lnSpc>
            </a:pPr>
            <a:r>
              <a:rPr lang="en-US" sz="3600">
                <a:solidFill>
                  <a:srgbClr val="3D3D3D"/>
                </a:solidFill>
                <a:latin typeface="Montserrat" panose="020B0604020202020204" charset="0"/>
              </a:rPr>
              <a:t>Get Comfortable with your space. Own it!</a:t>
            </a:r>
          </a:p>
        </p:txBody>
      </p:sp>
      <p:sp>
        <p:nvSpPr>
          <p:cNvPr id="6" name="TextBox 6"/>
          <p:cNvSpPr txBox="1"/>
          <p:nvPr/>
        </p:nvSpPr>
        <p:spPr>
          <a:xfrm>
            <a:off x="3719354" y="5283215"/>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Know your filler words</a:t>
            </a:r>
          </a:p>
        </p:txBody>
      </p:sp>
      <p:sp>
        <p:nvSpPr>
          <p:cNvPr id="7" name="TextBox 7"/>
          <p:cNvSpPr txBox="1"/>
          <p:nvPr/>
        </p:nvSpPr>
        <p:spPr>
          <a:xfrm>
            <a:off x="3719354" y="5989090"/>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Pace Yourself</a:t>
            </a:r>
          </a:p>
        </p:txBody>
      </p:sp>
      <p:sp>
        <p:nvSpPr>
          <p:cNvPr id="8" name="TextBox 8"/>
          <p:cNvSpPr txBox="1"/>
          <p:nvPr/>
        </p:nvSpPr>
        <p:spPr>
          <a:xfrm>
            <a:off x="3719354" y="6694964"/>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You can always go back</a:t>
            </a:r>
          </a:p>
        </p:txBody>
      </p:sp>
      <p:sp>
        <p:nvSpPr>
          <p:cNvPr id="9" name="TextBox 9"/>
          <p:cNvSpPr txBox="1"/>
          <p:nvPr/>
        </p:nvSpPr>
        <p:spPr>
          <a:xfrm>
            <a:off x="3719354" y="3871467"/>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Know Your Content </a:t>
            </a:r>
          </a:p>
        </p:txBody>
      </p:sp>
      <p:sp>
        <p:nvSpPr>
          <p:cNvPr id="10" name="TextBox 10"/>
          <p:cNvSpPr txBox="1"/>
          <p:nvPr/>
        </p:nvSpPr>
        <p:spPr>
          <a:xfrm>
            <a:off x="2319983" y="3871467"/>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01.</a:t>
            </a:r>
          </a:p>
        </p:txBody>
      </p:sp>
      <p:sp>
        <p:nvSpPr>
          <p:cNvPr id="11" name="TextBox 11"/>
          <p:cNvSpPr txBox="1"/>
          <p:nvPr/>
        </p:nvSpPr>
        <p:spPr>
          <a:xfrm>
            <a:off x="2319983" y="4577341"/>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02.</a:t>
            </a:r>
          </a:p>
        </p:txBody>
      </p:sp>
      <p:sp>
        <p:nvSpPr>
          <p:cNvPr id="12" name="TextBox 12"/>
          <p:cNvSpPr txBox="1"/>
          <p:nvPr/>
        </p:nvSpPr>
        <p:spPr>
          <a:xfrm>
            <a:off x="2319983" y="5283215"/>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03.</a:t>
            </a:r>
          </a:p>
        </p:txBody>
      </p:sp>
      <p:sp>
        <p:nvSpPr>
          <p:cNvPr id="13" name="TextBox 13"/>
          <p:cNvSpPr txBox="1"/>
          <p:nvPr/>
        </p:nvSpPr>
        <p:spPr>
          <a:xfrm>
            <a:off x="2319983" y="5989090"/>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04.</a:t>
            </a:r>
          </a:p>
        </p:txBody>
      </p:sp>
      <p:sp>
        <p:nvSpPr>
          <p:cNvPr id="14" name="TextBox 14"/>
          <p:cNvSpPr txBox="1"/>
          <p:nvPr/>
        </p:nvSpPr>
        <p:spPr>
          <a:xfrm>
            <a:off x="2319983" y="6694964"/>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05.</a:t>
            </a:r>
          </a:p>
        </p:txBody>
      </p:sp>
      <p:sp>
        <p:nvSpPr>
          <p:cNvPr id="15" name="TextBox 15"/>
          <p:cNvSpPr txBox="1"/>
          <p:nvPr/>
        </p:nvSpPr>
        <p:spPr>
          <a:xfrm>
            <a:off x="2319983" y="7400838"/>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06.</a:t>
            </a:r>
          </a:p>
        </p:txBody>
      </p:sp>
      <p:sp>
        <p:nvSpPr>
          <p:cNvPr id="16" name="TextBox 16"/>
          <p:cNvSpPr txBox="1"/>
          <p:nvPr/>
        </p:nvSpPr>
        <p:spPr>
          <a:xfrm>
            <a:off x="3719354" y="8887497"/>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Mind your words</a:t>
            </a:r>
          </a:p>
        </p:txBody>
      </p:sp>
      <p:sp>
        <p:nvSpPr>
          <p:cNvPr id="17" name="TextBox 17"/>
          <p:cNvSpPr txBox="1"/>
          <p:nvPr/>
        </p:nvSpPr>
        <p:spPr>
          <a:xfrm>
            <a:off x="3719354" y="8181623"/>
            <a:ext cx="7697910" cy="691151"/>
          </a:xfrm>
          <a:prstGeom prst="rect">
            <a:avLst/>
          </a:prstGeom>
        </p:spPr>
        <p:txBody>
          <a:bodyPr wrap="square" lIns="0" tIns="0" rIns="0" bIns="0" rtlCol="0" anchor="t">
            <a:spAutoFit/>
          </a:bodyPr>
          <a:lstStyle/>
          <a:p>
            <a:pPr>
              <a:lnSpc>
                <a:spcPts val="5952"/>
              </a:lnSpc>
            </a:pPr>
            <a:r>
              <a:rPr lang="en-US" sz="3600">
                <a:solidFill>
                  <a:srgbClr val="3D3D3D"/>
                </a:solidFill>
                <a:latin typeface="Montserrat" panose="020B0604020202020204" charset="0"/>
              </a:rPr>
              <a:t>Acknowledge and affirm input </a:t>
            </a:r>
          </a:p>
        </p:txBody>
      </p:sp>
      <p:sp>
        <p:nvSpPr>
          <p:cNvPr id="18" name="TextBox 18"/>
          <p:cNvSpPr txBox="1"/>
          <p:nvPr/>
        </p:nvSpPr>
        <p:spPr>
          <a:xfrm>
            <a:off x="2319983" y="8181623"/>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07.</a:t>
            </a:r>
          </a:p>
        </p:txBody>
      </p:sp>
      <p:sp>
        <p:nvSpPr>
          <p:cNvPr id="19" name="TextBox 19"/>
          <p:cNvSpPr txBox="1"/>
          <p:nvPr/>
        </p:nvSpPr>
        <p:spPr>
          <a:xfrm>
            <a:off x="2319983" y="8887497"/>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08.</a:t>
            </a:r>
          </a:p>
        </p:txBody>
      </p:sp>
    </p:spTree>
    <p:extLst>
      <p:ext uri="{BB962C8B-B14F-4D97-AF65-F5344CB8AC3E}">
        <p14:creationId xmlns:p14="http://schemas.microsoft.com/office/powerpoint/2010/main" val="1624832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987" r="37317"/>
          <a:stretch>
            <a:fillRect/>
          </a:stretch>
        </p:blipFill>
        <p:spPr>
          <a:xfrm>
            <a:off x="-2886091" y="-125236"/>
            <a:ext cx="8527644" cy="10537472"/>
          </a:xfrm>
          <a:prstGeom prst="rect">
            <a:avLst/>
          </a:prstGeom>
        </p:spPr>
      </p:pic>
      <p:grpSp>
        <p:nvGrpSpPr>
          <p:cNvPr id="3" name="Group 3"/>
          <p:cNvGrpSpPr/>
          <p:nvPr/>
        </p:nvGrpSpPr>
        <p:grpSpPr>
          <a:xfrm>
            <a:off x="6260326" y="3321395"/>
            <a:ext cx="10871448" cy="3657681"/>
            <a:chOff x="0" y="0"/>
            <a:chExt cx="14495264" cy="4876907"/>
          </a:xfrm>
        </p:grpSpPr>
        <p:sp>
          <p:nvSpPr>
            <p:cNvPr id="4" name="TextBox 4"/>
            <p:cNvSpPr txBox="1"/>
            <p:nvPr/>
          </p:nvSpPr>
          <p:spPr>
            <a:xfrm>
              <a:off x="0" y="2676529"/>
              <a:ext cx="14495264" cy="519840"/>
            </a:xfrm>
            <a:prstGeom prst="rect">
              <a:avLst/>
            </a:prstGeom>
          </p:spPr>
          <p:txBody>
            <a:bodyPr lIns="0" tIns="0" rIns="0" bIns="0" rtlCol="0" anchor="t">
              <a:spAutoFit/>
            </a:bodyPr>
            <a:lstStyle/>
            <a:p>
              <a:pPr>
                <a:lnSpc>
                  <a:spcPts val="3219"/>
                </a:lnSpc>
              </a:pPr>
              <a:r>
                <a:rPr lang="en-US" sz="2300">
                  <a:solidFill>
                    <a:srgbClr val="2C453E"/>
                  </a:solidFill>
                  <a:latin typeface="Montserrat"/>
                </a:rPr>
                <a:t> </a:t>
              </a:r>
            </a:p>
          </p:txBody>
        </p:sp>
        <p:sp>
          <p:nvSpPr>
            <p:cNvPr id="5" name="TextBox 5"/>
            <p:cNvSpPr txBox="1"/>
            <p:nvPr/>
          </p:nvSpPr>
          <p:spPr>
            <a:xfrm>
              <a:off x="0" y="4258447"/>
              <a:ext cx="14495264" cy="618460"/>
            </a:xfrm>
            <a:prstGeom prst="rect">
              <a:avLst/>
            </a:prstGeom>
          </p:spPr>
          <p:txBody>
            <a:bodyPr lIns="0" tIns="0" rIns="0" bIns="0" rtlCol="0" anchor="t">
              <a:spAutoFit/>
            </a:bodyPr>
            <a:lstStyle/>
            <a:p>
              <a:pPr algn="r">
                <a:lnSpc>
                  <a:spcPts val="3920"/>
                </a:lnSpc>
              </a:pPr>
              <a:r>
                <a:rPr lang="en-US" sz="2800">
                  <a:solidFill>
                    <a:srgbClr val="2C453E"/>
                  </a:solidFill>
                  <a:latin typeface="Montserrat"/>
                </a:rPr>
                <a:t>Name Game</a:t>
              </a:r>
            </a:p>
          </p:txBody>
        </p:sp>
        <p:sp>
          <p:nvSpPr>
            <p:cNvPr id="6" name="TextBox 6"/>
            <p:cNvSpPr txBox="1"/>
            <p:nvPr/>
          </p:nvSpPr>
          <p:spPr>
            <a:xfrm>
              <a:off x="0" y="0"/>
              <a:ext cx="14495264" cy="1614449"/>
            </a:xfrm>
            <a:prstGeom prst="rect">
              <a:avLst/>
            </a:prstGeom>
          </p:spPr>
          <p:txBody>
            <a:bodyPr lIns="0" tIns="0" rIns="0" bIns="0" rtlCol="0" anchor="t">
              <a:spAutoFit/>
            </a:bodyPr>
            <a:lstStyle/>
            <a:p>
              <a:pPr>
                <a:lnSpc>
                  <a:spcPts val="9600"/>
                </a:lnSpc>
              </a:pPr>
              <a:r>
                <a:rPr lang="en-US" sz="8000">
                  <a:solidFill>
                    <a:srgbClr val="6D8856"/>
                  </a:solidFill>
                  <a:latin typeface="Montserrat Extra-Bold"/>
                </a:rPr>
                <a:t>Let's Move It!</a:t>
              </a:r>
            </a:p>
          </p:txBody>
        </p:sp>
      </p:grpSp>
    </p:spTree>
    <p:extLst>
      <p:ext uri="{BB962C8B-B14F-4D97-AF65-F5344CB8AC3E}">
        <p14:creationId xmlns:p14="http://schemas.microsoft.com/office/powerpoint/2010/main" val="3630840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sp>
        <p:nvSpPr>
          <p:cNvPr id="2" name="TextBox 2"/>
          <p:cNvSpPr txBox="1"/>
          <p:nvPr/>
        </p:nvSpPr>
        <p:spPr>
          <a:xfrm>
            <a:off x="1028700" y="1442294"/>
            <a:ext cx="9794216" cy="1764682"/>
          </a:xfrm>
          <a:prstGeom prst="rect">
            <a:avLst/>
          </a:prstGeom>
        </p:spPr>
        <p:txBody>
          <a:bodyPr lIns="0" tIns="0" rIns="0" bIns="0" rtlCol="0" anchor="t">
            <a:spAutoFit/>
          </a:bodyPr>
          <a:lstStyle/>
          <a:p>
            <a:pPr marL="0" lvl="0" indent="0" algn="l">
              <a:lnSpc>
                <a:spcPts val="6989"/>
              </a:lnSpc>
              <a:spcBef>
                <a:spcPct val="0"/>
              </a:spcBef>
            </a:pPr>
            <a:r>
              <a:rPr lang="en-US" sz="6297">
                <a:solidFill>
                  <a:srgbClr val="6D8856"/>
                </a:solidFill>
                <a:latin typeface="Cormorant SC Bold"/>
              </a:rPr>
              <a:t>STAGES OF GROUP FORMATION</a:t>
            </a:r>
          </a:p>
        </p:txBody>
      </p:sp>
      <p:sp>
        <p:nvSpPr>
          <p:cNvPr id="3" name="TextBox 3"/>
          <p:cNvSpPr txBox="1"/>
          <p:nvPr/>
        </p:nvSpPr>
        <p:spPr>
          <a:xfrm>
            <a:off x="3587293" y="4550664"/>
            <a:ext cx="4121738" cy="575735"/>
          </a:xfrm>
          <a:prstGeom prst="rect">
            <a:avLst/>
          </a:prstGeom>
        </p:spPr>
        <p:txBody>
          <a:bodyPr lIns="0" tIns="0" rIns="0" bIns="0" rtlCol="0" anchor="t">
            <a:spAutoFit/>
          </a:bodyPr>
          <a:lstStyle/>
          <a:p>
            <a:pPr>
              <a:lnSpc>
                <a:spcPts val="4752"/>
              </a:lnSpc>
            </a:pPr>
            <a:r>
              <a:rPr lang="en-US" sz="3600" b="1" spc="360">
                <a:solidFill>
                  <a:srgbClr val="494429"/>
                </a:solidFill>
                <a:latin typeface="Montserrat" panose="020B0604020202020204" charset="0"/>
              </a:rPr>
              <a:t>2. STORMING</a:t>
            </a:r>
          </a:p>
        </p:txBody>
      </p:sp>
      <p:sp>
        <p:nvSpPr>
          <p:cNvPr id="4" name="TextBox 4"/>
          <p:cNvSpPr txBox="1"/>
          <p:nvPr/>
        </p:nvSpPr>
        <p:spPr>
          <a:xfrm>
            <a:off x="3587293" y="5271746"/>
            <a:ext cx="4121738" cy="575735"/>
          </a:xfrm>
          <a:prstGeom prst="rect">
            <a:avLst/>
          </a:prstGeom>
        </p:spPr>
        <p:txBody>
          <a:bodyPr lIns="0" tIns="0" rIns="0" bIns="0" rtlCol="0" anchor="t">
            <a:spAutoFit/>
          </a:bodyPr>
          <a:lstStyle/>
          <a:p>
            <a:pPr>
              <a:lnSpc>
                <a:spcPts val="4752"/>
              </a:lnSpc>
            </a:pPr>
            <a:r>
              <a:rPr lang="en-US" sz="3600" b="1" spc="360">
                <a:solidFill>
                  <a:srgbClr val="494429"/>
                </a:solidFill>
                <a:latin typeface="Montserrat" panose="020B0604020202020204" charset="0"/>
              </a:rPr>
              <a:t>3. NORMING </a:t>
            </a:r>
          </a:p>
        </p:txBody>
      </p:sp>
      <p:sp>
        <p:nvSpPr>
          <p:cNvPr id="5" name="TextBox 5"/>
          <p:cNvSpPr txBox="1"/>
          <p:nvPr/>
        </p:nvSpPr>
        <p:spPr>
          <a:xfrm>
            <a:off x="3587293" y="5945745"/>
            <a:ext cx="4443710" cy="575735"/>
          </a:xfrm>
          <a:prstGeom prst="rect">
            <a:avLst/>
          </a:prstGeom>
        </p:spPr>
        <p:txBody>
          <a:bodyPr lIns="0" tIns="0" rIns="0" bIns="0" rtlCol="0" anchor="t">
            <a:spAutoFit/>
          </a:bodyPr>
          <a:lstStyle/>
          <a:p>
            <a:pPr>
              <a:lnSpc>
                <a:spcPts val="4752"/>
              </a:lnSpc>
            </a:pPr>
            <a:r>
              <a:rPr lang="en-US" sz="3600" b="1" spc="360">
                <a:solidFill>
                  <a:srgbClr val="494429"/>
                </a:solidFill>
                <a:latin typeface="Montserrat" panose="020B0604020202020204" charset="0"/>
              </a:rPr>
              <a:t>4. PERFORMING </a:t>
            </a:r>
          </a:p>
        </p:txBody>
      </p:sp>
      <p:sp>
        <p:nvSpPr>
          <p:cNvPr id="6" name="TextBox 6"/>
          <p:cNvSpPr txBox="1"/>
          <p:nvPr/>
        </p:nvSpPr>
        <p:spPr>
          <a:xfrm>
            <a:off x="3587293" y="6619745"/>
            <a:ext cx="4846175" cy="575735"/>
          </a:xfrm>
          <a:prstGeom prst="rect">
            <a:avLst/>
          </a:prstGeom>
        </p:spPr>
        <p:txBody>
          <a:bodyPr lIns="0" tIns="0" rIns="0" bIns="0" rtlCol="0" anchor="t">
            <a:spAutoFit/>
          </a:bodyPr>
          <a:lstStyle/>
          <a:p>
            <a:pPr>
              <a:lnSpc>
                <a:spcPts val="4752"/>
              </a:lnSpc>
            </a:pPr>
            <a:r>
              <a:rPr lang="en-US" sz="3600" b="1" spc="360">
                <a:solidFill>
                  <a:srgbClr val="494429"/>
                </a:solidFill>
                <a:latin typeface="Montserrat" panose="020B0604020202020204" charset="0"/>
              </a:rPr>
              <a:t>5. ADJOURNING </a:t>
            </a:r>
          </a:p>
        </p:txBody>
      </p:sp>
      <p:sp>
        <p:nvSpPr>
          <p:cNvPr id="7" name="TextBox 7"/>
          <p:cNvSpPr txBox="1"/>
          <p:nvPr/>
        </p:nvSpPr>
        <p:spPr>
          <a:xfrm>
            <a:off x="3587293" y="3839643"/>
            <a:ext cx="4121738" cy="575735"/>
          </a:xfrm>
          <a:prstGeom prst="rect">
            <a:avLst/>
          </a:prstGeom>
        </p:spPr>
        <p:txBody>
          <a:bodyPr lIns="0" tIns="0" rIns="0" bIns="0" rtlCol="0" anchor="t">
            <a:spAutoFit/>
          </a:bodyPr>
          <a:lstStyle/>
          <a:p>
            <a:pPr>
              <a:lnSpc>
                <a:spcPts val="4752"/>
              </a:lnSpc>
            </a:pPr>
            <a:r>
              <a:rPr lang="en-US" sz="3600" b="1" spc="360">
                <a:solidFill>
                  <a:srgbClr val="494429"/>
                </a:solidFill>
                <a:latin typeface="Montserrat" panose="020B0604020202020204" charset="0"/>
              </a:rPr>
              <a:t>1. FORMING</a:t>
            </a:r>
          </a:p>
        </p:txBody>
      </p:sp>
      <p:pic>
        <p:nvPicPr>
          <p:cNvPr id="8" name="Picture 8"/>
          <p:cNvPicPr>
            <a:picLocks noChangeAspect="1"/>
          </p:cNvPicPr>
          <p:nvPr/>
        </p:nvPicPr>
        <p:blipFill>
          <a:blip r:embed="rId3"/>
          <a:srcRect/>
          <a:stretch>
            <a:fillRect/>
          </a:stretch>
        </p:blipFill>
        <p:spPr>
          <a:xfrm rot="-371028">
            <a:off x="12835536" y="3003029"/>
            <a:ext cx="5344405" cy="7873893"/>
          </a:xfrm>
          <a:prstGeom prst="rect">
            <a:avLst/>
          </a:prstGeom>
        </p:spPr>
      </p:pic>
      <p:sp>
        <p:nvSpPr>
          <p:cNvPr id="9" name="TextBox 9">
            <a:extLst>
              <a:ext uri="{FF2B5EF4-FFF2-40B4-BE49-F238E27FC236}">
                <a16:creationId xmlns:a16="http://schemas.microsoft.com/office/drawing/2014/main" id="{AB37F504-059D-43AC-9247-A71DF10C7797}"/>
              </a:ext>
            </a:extLst>
          </p:cNvPr>
          <p:cNvSpPr txBox="1"/>
          <p:nvPr/>
        </p:nvSpPr>
        <p:spPr>
          <a:xfrm>
            <a:off x="11793024" y="9283148"/>
            <a:ext cx="5540820" cy="229037"/>
          </a:xfrm>
          <a:prstGeom prst="rect">
            <a:avLst/>
          </a:prstGeom>
        </p:spPr>
        <p:txBody>
          <a:bodyPr wrap="square" lIns="0" tIns="0" rIns="0" bIns="0" rtlCol="0" anchor="t">
            <a:spAutoFit/>
          </a:bodyPr>
          <a:lstStyle/>
          <a:p>
            <a:pPr>
              <a:lnSpc>
                <a:spcPts val="1403"/>
              </a:lnSpc>
            </a:pPr>
            <a:r>
              <a:rPr lang="en-US" sz="3200" spc="155">
                <a:solidFill>
                  <a:schemeClr val="bg2">
                    <a:lumMod val="50000"/>
                  </a:schemeClr>
                </a:solidFill>
                <a:latin typeface="Aileron Regular Bold"/>
              </a:rPr>
              <a:t>(Tuckman, 2001)</a:t>
            </a:r>
            <a:endParaRPr lang="en-US" sz="3600" spc="155">
              <a:solidFill>
                <a:schemeClr val="bg2">
                  <a:lumMod val="50000"/>
                </a:schemeClr>
              </a:solidFill>
              <a:latin typeface="Aileron Regular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805494" y="4338287"/>
            <a:ext cx="2253526" cy="9525"/>
          </a:xfrm>
          <a:prstGeom prst="rect">
            <a:avLst/>
          </a:prstGeom>
          <a:solidFill>
            <a:srgbClr val="3C543B">
              <a:alpha val="49804"/>
            </a:srgbClr>
          </a:solidFill>
        </p:spPr>
      </p:sp>
      <p:sp>
        <p:nvSpPr>
          <p:cNvPr id="3" name="AutoShape 3"/>
          <p:cNvSpPr/>
          <p:nvPr/>
        </p:nvSpPr>
        <p:spPr>
          <a:xfrm rot="-5400000">
            <a:off x="5103974" y="4338287"/>
            <a:ext cx="2325141" cy="9525"/>
          </a:xfrm>
          <a:prstGeom prst="rect">
            <a:avLst/>
          </a:prstGeom>
          <a:solidFill>
            <a:srgbClr val="3C543B">
              <a:alpha val="49804"/>
            </a:srgbClr>
          </a:solidFill>
        </p:spPr>
      </p:sp>
      <p:sp>
        <p:nvSpPr>
          <p:cNvPr id="4" name="TextBox 4"/>
          <p:cNvSpPr txBox="1"/>
          <p:nvPr/>
        </p:nvSpPr>
        <p:spPr>
          <a:xfrm>
            <a:off x="5085736" y="1028700"/>
            <a:ext cx="8115300" cy="1052211"/>
          </a:xfrm>
          <a:prstGeom prst="rect">
            <a:avLst/>
          </a:prstGeom>
        </p:spPr>
        <p:txBody>
          <a:bodyPr lIns="0" tIns="0" rIns="0" bIns="0" rtlCol="0" anchor="t">
            <a:spAutoFit/>
          </a:bodyPr>
          <a:lstStyle/>
          <a:p>
            <a:pPr algn="ctr">
              <a:lnSpc>
                <a:spcPts val="7103"/>
              </a:lnSpc>
            </a:pPr>
            <a:r>
              <a:rPr lang="en-US" sz="9600" b="1">
                <a:solidFill>
                  <a:srgbClr val="3C543B"/>
                </a:solidFill>
                <a:latin typeface="Abhaya Libre Regular" panose="020B0604020202020204" charset="0"/>
                <a:cs typeface="Abhaya Libre Regular" panose="020B0604020202020204" charset="0"/>
              </a:rPr>
              <a:t>Forming</a:t>
            </a:r>
          </a:p>
        </p:txBody>
      </p:sp>
      <p:sp>
        <p:nvSpPr>
          <p:cNvPr id="5" name="TextBox 5"/>
          <p:cNvSpPr txBox="1"/>
          <p:nvPr/>
        </p:nvSpPr>
        <p:spPr>
          <a:xfrm>
            <a:off x="573511" y="3557872"/>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FEELINGS</a:t>
            </a:r>
          </a:p>
        </p:txBody>
      </p:sp>
      <p:sp>
        <p:nvSpPr>
          <p:cNvPr id="6" name="TextBox 6"/>
          <p:cNvSpPr txBox="1"/>
          <p:nvPr/>
        </p:nvSpPr>
        <p:spPr>
          <a:xfrm>
            <a:off x="6361374" y="3542511"/>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COMMON ISSUES</a:t>
            </a:r>
          </a:p>
        </p:txBody>
      </p:sp>
      <p:sp>
        <p:nvSpPr>
          <p:cNvPr id="7" name="TextBox 7"/>
          <p:cNvSpPr txBox="1"/>
          <p:nvPr/>
        </p:nvSpPr>
        <p:spPr>
          <a:xfrm>
            <a:off x="11925398" y="3557872"/>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YOUR ROLE</a:t>
            </a:r>
          </a:p>
        </p:txBody>
      </p:sp>
      <p:pic>
        <p:nvPicPr>
          <p:cNvPr id="8" name="Picture 8"/>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9" name="Picture 9"/>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10" name="TextBox 5">
            <a:extLst>
              <a:ext uri="{FF2B5EF4-FFF2-40B4-BE49-F238E27FC236}">
                <a16:creationId xmlns:a16="http://schemas.microsoft.com/office/drawing/2014/main" id="{EB011F22-1FFD-9344-AC85-3F930D71853F}"/>
              </a:ext>
            </a:extLst>
          </p:cNvPr>
          <p:cNvSpPr txBox="1"/>
          <p:nvPr/>
        </p:nvSpPr>
        <p:spPr>
          <a:xfrm>
            <a:off x="1541024" y="4343049"/>
            <a:ext cx="5564024" cy="1754326"/>
          </a:xfrm>
          <a:prstGeom prst="rect">
            <a:avLst/>
          </a:prstGeom>
        </p:spPr>
        <p:txBody>
          <a:bodyPr wrap="square" lIns="0" tIns="0" rIns="0" bIns="0" rtlCol="0" anchor="t">
            <a:spAutoFit/>
          </a:bodyPr>
          <a:lstStyle>
            <a:defPPr>
              <a:defRPr lang="en-US"/>
            </a:defPPr>
            <a:lvl1pPr marL="457200" indent="-457200">
              <a:lnSpc>
                <a:spcPct val="150000"/>
              </a:lnSpc>
              <a:buFont typeface="Arial" panose="020B0604020202020204" pitchFamily="34" charset="0"/>
              <a:buChar char="•"/>
              <a:defRPr sz="3800" b="1" spc="140">
                <a:latin typeface="Montserrat" panose="020B0604020202020204" charset="0"/>
              </a:defRPr>
            </a:lvl1pPr>
          </a:lstStyle>
          <a:p>
            <a:pPr>
              <a:lnSpc>
                <a:spcPct val="100000"/>
              </a:lnSpc>
            </a:pPr>
            <a:r>
              <a:rPr lang="en-US"/>
              <a:t>Negativity</a:t>
            </a:r>
          </a:p>
          <a:p>
            <a:pPr>
              <a:lnSpc>
                <a:spcPct val="100000"/>
              </a:lnSpc>
            </a:pPr>
            <a:r>
              <a:rPr lang="en-US"/>
              <a:t>Dissatisfaction</a:t>
            </a:r>
          </a:p>
          <a:p>
            <a:pPr>
              <a:lnSpc>
                <a:spcPct val="100000"/>
              </a:lnSpc>
            </a:pPr>
            <a:r>
              <a:rPr lang="en-US"/>
              <a:t>Frustration</a:t>
            </a:r>
          </a:p>
        </p:txBody>
      </p:sp>
      <p:sp>
        <p:nvSpPr>
          <p:cNvPr id="11" name="TextBox 5">
            <a:extLst>
              <a:ext uri="{FF2B5EF4-FFF2-40B4-BE49-F238E27FC236}">
                <a16:creationId xmlns:a16="http://schemas.microsoft.com/office/drawing/2014/main" id="{617B3FAC-AD23-D24D-BEAC-0928EE54F9F3}"/>
              </a:ext>
            </a:extLst>
          </p:cNvPr>
          <p:cNvSpPr txBox="1"/>
          <p:nvPr/>
        </p:nvSpPr>
        <p:spPr>
          <a:xfrm>
            <a:off x="6793118" y="4286138"/>
            <a:ext cx="5621141" cy="4093428"/>
          </a:xfrm>
          <a:prstGeom prst="rect">
            <a:avLst/>
          </a:prstGeom>
        </p:spPr>
        <p:txBody>
          <a:bodyPr wrap="square" lIns="0" tIns="0" rIns="0" bIns="0" rtlCol="0" anchor="t">
            <a:spAutoFit/>
          </a:bodyPr>
          <a:lstStyle>
            <a:defPPr>
              <a:defRPr lang="en-US"/>
            </a:defPPr>
            <a:lvl1pPr marL="457200" indent="-457200">
              <a:lnSpc>
                <a:spcPct val="150000"/>
              </a:lnSpc>
              <a:buFont typeface="Arial" panose="020B0604020202020204" pitchFamily="34" charset="0"/>
              <a:buChar char="•"/>
              <a:defRPr sz="3800" b="1" spc="140">
                <a:latin typeface="Montserrat" panose="020B0604020202020204" charset="0"/>
              </a:defRPr>
            </a:lvl1pPr>
          </a:lstStyle>
          <a:p>
            <a:pPr>
              <a:lnSpc>
                <a:spcPct val="100000"/>
              </a:lnSpc>
            </a:pPr>
            <a:r>
              <a:rPr lang="en-US"/>
              <a:t>Unproductive argument</a:t>
            </a:r>
          </a:p>
          <a:p>
            <a:pPr>
              <a:lnSpc>
                <a:spcPct val="100000"/>
              </a:lnSpc>
            </a:pPr>
            <a:r>
              <a:rPr lang="en-US"/>
              <a:t>Competition for leadership and influence</a:t>
            </a:r>
          </a:p>
          <a:p>
            <a:pPr>
              <a:lnSpc>
                <a:spcPct val="100000"/>
              </a:lnSpc>
            </a:pPr>
            <a:r>
              <a:rPr lang="en-US"/>
              <a:t>Not listen to each other</a:t>
            </a:r>
          </a:p>
        </p:txBody>
      </p:sp>
      <p:sp>
        <p:nvSpPr>
          <p:cNvPr id="12" name="TextBox 5">
            <a:extLst>
              <a:ext uri="{FF2B5EF4-FFF2-40B4-BE49-F238E27FC236}">
                <a16:creationId xmlns:a16="http://schemas.microsoft.com/office/drawing/2014/main" id="{02070372-D991-A44B-AAAA-68C6FD5151D0}"/>
              </a:ext>
            </a:extLst>
          </p:cNvPr>
          <p:cNvSpPr txBox="1"/>
          <p:nvPr/>
        </p:nvSpPr>
        <p:spPr>
          <a:xfrm>
            <a:off x="12268200" y="4229100"/>
            <a:ext cx="5564024" cy="2339102"/>
          </a:xfrm>
          <a:prstGeom prst="rect">
            <a:avLst/>
          </a:prstGeom>
        </p:spPr>
        <p:txBody>
          <a:bodyPr wrap="square" lIns="0" tIns="0" rIns="0" bIns="0" rtlCol="0" anchor="t">
            <a:spAutoFit/>
          </a:bodyPr>
          <a:lstStyle>
            <a:defPPr>
              <a:defRPr lang="en-US"/>
            </a:defPPr>
            <a:lvl1pPr marL="457200" indent="-457200">
              <a:lnSpc>
                <a:spcPct val="150000"/>
              </a:lnSpc>
              <a:buFont typeface="Arial" panose="020B0604020202020204" pitchFamily="34" charset="0"/>
              <a:buChar char="•"/>
              <a:defRPr sz="3800" b="1" spc="140">
                <a:latin typeface="Montserrat" panose="020B0604020202020204" charset="0"/>
              </a:defRPr>
            </a:lvl1pPr>
          </a:lstStyle>
          <a:p>
            <a:pPr>
              <a:lnSpc>
                <a:spcPct val="100000"/>
              </a:lnSpc>
            </a:pPr>
            <a:r>
              <a:rPr lang="en-US"/>
              <a:t>Know your youth</a:t>
            </a:r>
          </a:p>
          <a:p>
            <a:pPr>
              <a:lnSpc>
                <a:spcPct val="100000"/>
              </a:lnSpc>
            </a:pPr>
            <a:r>
              <a:rPr lang="en-US"/>
              <a:t>Maintain balance</a:t>
            </a:r>
          </a:p>
          <a:p>
            <a:pPr>
              <a:lnSpc>
                <a:spcPct val="100000"/>
              </a:lnSpc>
            </a:pPr>
            <a:r>
              <a:rPr lang="en-US"/>
              <a:t>Maintain positive tone</a:t>
            </a:r>
          </a:p>
        </p:txBody>
      </p:sp>
    </p:spTree>
    <p:extLst>
      <p:ext uri="{BB962C8B-B14F-4D97-AF65-F5344CB8AC3E}">
        <p14:creationId xmlns:p14="http://schemas.microsoft.com/office/powerpoint/2010/main" val="173530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additive="base">
                                        <p:cTn id="2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 calcmode="lin" valueType="num">
                                      <p:cBhvr additive="base">
                                        <p:cTn id="2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additive="base">
                                        <p:cTn id="3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additive="base">
                                        <p:cTn id="3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 calcmode="lin" valueType="num">
                                      <p:cBhvr additive="base">
                                        <p:cTn id="4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752541" y="5383574"/>
            <a:ext cx="2253526" cy="9525"/>
          </a:xfrm>
          <a:prstGeom prst="rect">
            <a:avLst/>
          </a:prstGeom>
          <a:solidFill>
            <a:srgbClr val="3C543B">
              <a:alpha val="49804"/>
            </a:srgbClr>
          </a:solidFill>
        </p:spPr>
      </p:sp>
      <p:sp>
        <p:nvSpPr>
          <p:cNvPr id="3" name="AutoShape 3"/>
          <p:cNvSpPr/>
          <p:nvPr/>
        </p:nvSpPr>
        <p:spPr>
          <a:xfrm rot="-5400000">
            <a:off x="4486613" y="5266398"/>
            <a:ext cx="2325141" cy="9525"/>
          </a:xfrm>
          <a:prstGeom prst="rect">
            <a:avLst/>
          </a:prstGeom>
          <a:solidFill>
            <a:srgbClr val="3C543B">
              <a:alpha val="49804"/>
            </a:srgbClr>
          </a:solidFill>
        </p:spPr>
      </p:sp>
      <p:sp>
        <p:nvSpPr>
          <p:cNvPr id="4" name="TextBox 4"/>
          <p:cNvSpPr txBox="1"/>
          <p:nvPr/>
        </p:nvSpPr>
        <p:spPr>
          <a:xfrm>
            <a:off x="5085736" y="1028700"/>
            <a:ext cx="8115300" cy="1032975"/>
          </a:xfrm>
          <a:prstGeom prst="rect">
            <a:avLst/>
          </a:prstGeom>
        </p:spPr>
        <p:txBody>
          <a:bodyPr lIns="0" tIns="0" rIns="0" bIns="0" rtlCol="0" anchor="t">
            <a:spAutoFit/>
          </a:bodyPr>
          <a:lstStyle/>
          <a:p>
            <a:pPr algn="ctr">
              <a:lnSpc>
                <a:spcPts val="7103"/>
              </a:lnSpc>
            </a:pPr>
            <a:r>
              <a:rPr lang="en-US" sz="9600">
                <a:solidFill>
                  <a:srgbClr val="3C543B"/>
                </a:solidFill>
                <a:latin typeface="Cormorant SC Bold"/>
              </a:rPr>
              <a:t>Storming</a:t>
            </a:r>
          </a:p>
        </p:txBody>
      </p:sp>
      <p:pic>
        <p:nvPicPr>
          <p:cNvPr id="8" name="Picture 8"/>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9" name="Picture 9"/>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10" name="TextBox 5">
            <a:extLst>
              <a:ext uri="{FF2B5EF4-FFF2-40B4-BE49-F238E27FC236}">
                <a16:creationId xmlns:a16="http://schemas.microsoft.com/office/drawing/2014/main" id="{EB011F22-1FFD-9344-AC85-3F930D71853F}"/>
              </a:ext>
            </a:extLst>
          </p:cNvPr>
          <p:cNvSpPr txBox="1"/>
          <p:nvPr/>
        </p:nvSpPr>
        <p:spPr>
          <a:xfrm>
            <a:off x="1412755" y="4229100"/>
            <a:ext cx="5564024" cy="2339102"/>
          </a:xfrm>
          <a:prstGeom prst="rect">
            <a:avLst/>
          </a:prstGeom>
        </p:spPr>
        <p:txBody>
          <a:bodyPr lIns="0" tIns="0" rIns="0" bIns="0" rtlCol="0" anchor="t">
            <a:spAutoFit/>
          </a:bodyPr>
          <a:lstStyle/>
          <a:p>
            <a:pPr marL="457200" indent="-457200">
              <a:buFont typeface="Arial" panose="020B0604020202020204" pitchFamily="34" charset="0"/>
              <a:buChar char="•"/>
            </a:pPr>
            <a:r>
              <a:rPr lang="en-US" sz="3800" b="1" spc="140">
                <a:latin typeface="Montserrat" panose="020B0604020202020204" charset="0"/>
              </a:rPr>
              <a:t>Anxiety</a:t>
            </a:r>
          </a:p>
          <a:p>
            <a:pPr marL="457200" indent="-457200">
              <a:buFont typeface="Arial" panose="020B0604020202020204" pitchFamily="34" charset="0"/>
              <a:buChar char="•"/>
            </a:pPr>
            <a:r>
              <a:rPr lang="en-US" sz="3800" b="1" spc="140">
                <a:latin typeface="Montserrat" panose="020B0604020202020204" charset="0"/>
              </a:rPr>
              <a:t>Excitement</a:t>
            </a:r>
          </a:p>
          <a:p>
            <a:pPr marL="457200" indent="-457200">
              <a:buFont typeface="Arial" panose="020B0604020202020204" pitchFamily="34" charset="0"/>
              <a:buChar char="•"/>
            </a:pPr>
            <a:r>
              <a:rPr lang="en-US" sz="3800" b="1" spc="140">
                <a:latin typeface="Montserrat" panose="020B0604020202020204" charset="0"/>
              </a:rPr>
              <a:t>Fear</a:t>
            </a:r>
          </a:p>
          <a:p>
            <a:pPr marL="457200" indent="-457200">
              <a:buFont typeface="Arial" panose="020B0604020202020204" pitchFamily="34" charset="0"/>
              <a:buChar char="•"/>
            </a:pPr>
            <a:r>
              <a:rPr lang="en-US" sz="3800" b="1" spc="140">
                <a:latin typeface="Montserrat" panose="020B0604020202020204" charset="0"/>
              </a:rPr>
              <a:t>Exploring</a:t>
            </a:r>
          </a:p>
        </p:txBody>
      </p:sp>
      <p:sp>
        <p:nvSpPr>
          <p:cNvPr id="11" name="TextBox 5">
            <a:extLst>
              <a:ext uri="{FF2B5EF4-FFF2-40B4-BE49-F238E27FC236}">
                <a16:creationId xmlns:a16="http://schemas.microsoft.com/office/drawing/2014/main" id="{617B3FAC-AD23-D24D-BEAC-0928EE54F9F3}"/>
              </a:ext>
            </a:extLst>
          </p:cNvPr>
          <p:cNvSpPr txBox="1"/>
          <p:nvPr/>
        </p:nvSpPr>
        <p:spPr>
          <a:xfrm>
            <a:off x="5909003" y="3950804"/>
            <a:ext cx="5769888" cy="4093428"/>
          </a:xfrm>
          <a:prstGeom prst="rect">
            <a:avLst/>
          </a:prstGeom>
        </p:spPr>
        <p:txBody>
          <a:bodyPr wrap="square" lIns="0" tIns="0" rIns="0" bIns="0" rtlCol="0" anchor="t">
            <a:spAutoFit/>
          </a:bodyPr>
          <a:lstStyle>
            <a:defPPr>
              <a:defRPr lang="en-US"/>
            </a:defPPr>
            <a:lvl1pPr marL="457200" indent="-457200">
              <a:lnSpc>
                <a:spcPct val="150000"/>
              </a:lnSpc>
              <a:buFont typeface="Arial" panose="020B0604020202020204" pitchFamily="34" charset="0"/>
              <a:buChar char="•"/>
              <a:defRPr sz="3800" b="1" spc="140">
                <a:latin typeface="Montserrat" panose="020B0604020202020204" charset="0"/>
              </a:defRPr>
            </a:lvl1pPr>
          </a:lstStyle>
          <a:p>
            <a:pPr>
              <a:lnSpc>
                <a:spcPct val="100000"/>
              </a:lnSpc>
            </a:pPr>
            <a:r>
              <a:rPr lang="en-US"/>
              <a:t>Youth are not familiar with or trust one another</a:t>
            </a:r>
          </a:p>
          <a:p>
            <a:pPr>
              <a:lnSpc>
                <a:spcPct val="100000"/>
              </a:lnSpc>
            </a:pPr>
            <a:r>
              <a:rPr lang="en-US"/>
              <a:t>Goals and Roles can be confusing</a:t>
            </a:r>
          </a:p>
          <a:p>
            <a:pPr>
              <a:lnSpc>
                <a:spcPct val="100000"/>
              </a:lnSpc>
            </a:pPr>
            <a:r>
              <a:rPr lang="en-US"/>
              <a:t>Group is dependent on facilitator</a:t>
            </a:r>
          </a:p>
        </p:txBody>
      </p:sp>
      <p:sp>
        <p:nvSpPr>
          <p:cNvPr id="12" name="TextBox 5">
            <a:extLst>
              <a:ext uri="{FF2B5EF4-FFF2-40B4-BE49-F238E27FC236}">
                <a16:creationId xmlns:a16="http://schemas.microsoft.com/office/drawing/2014/main" id="{02070372-D991-A44B-AAAA-68C6FD5151D0}"/>
              </a:ext>
            </a:extLst>
          </p:cNvPr>
          <p:cNvSpPr txBox="1"/>
          <p:nvPr/>
        </p:nvSpPr>
        <p:spPr>
          <a:xfrm>
            <a:off x="12268200" y="4229100"/>
            <a:ext cx="5221222" cy="2923877"/>
          </a:xfrm>
          <a:prstGeom prst="rect">
            <a:avLst/>
          </a:prstGeom>
        </p:spPr>
        <p:txBody>
          <a:bodyPr wrap="square" lIns="0" tIns="0" rIns="0" bIns="0" rtlCol="0" anchor="t">
            <a:spAutoFit/>
          </a:bodyPr>
          <a:lstStyle>
            <a:defPPr>
              <a:defRPr lang="en-US"/>
            </a:defPPr>
            <a:lvl1pPr marL="457200" indent="-457200">
              <a:lnSpc>
                <a:spcPct val="150000"/>
              </a:lnSpc>
              <a:buFont typeface="Arial" panose="020B0604020202020204" pitchFamily="34" charset="0"/>
              <a:buChar char="•"/>
              <a:defRPr sz="3800" b="1" spc="140">
                <a:latin typeface="Montserrat" panose="020B0604020202020204" charset="0"/>
              </a:defRPr>
            </a:lvl1pPr>
          </a:lstStyle>
          <a:p>
            <a:pPr>
              <a:lnSpc>
                <a:spcPct val="100000"/>
              </a:lnSpc>
            </a:pPr>
            <a:r>
              <a:rPr lang="en-US"/>
              <a:t>Listen reflectively</a:t>
            </a:r>
          </a:p>
          <a:p>
            <a:pPr>
              <a:lnSpc>
                <a:spcPct val="100000"/>
              </a:lnSpc>
            </a:pPr>
            <a:r>
              <a:rPr lang="en-US"/>
              <a:t>Observe the youth/group</a:t>
            </a:r>
          </a:p>
          <a:p>
            <a:pPr>
              <a:lnSpc>
                <a:spcPct val="100000"/>
              </a:lnSpc>
            </a:pPr>
            <a:r>
              <a:rPr lang="en-US"/>
              <a:t>Be patient and guide</a:t>
            </a:r>
          </a:p>
        </p:txBody>
      </p:sp>
      <p:sp>
        <p:nvSpPr>
          <p:cNvPr id="13" name="TextBox 5">
            <a:extLst>
              <a:ext uri="{FF2B5EF4-FFF2-40B4-BE49-F238E27FC236}">
                <a16:creationId xmlns:a16="http://schemas.microsoft.com/office/drawing/2014/main" id="{42B6B3E8-9E6A-49BE-8203-E226112EC0F3}"/>
              </a:ext>
            </a:extLst>
          </p:cNvPr>
          <p:cNvSpPr txBox="1"/>
          <p:nvPr/>
        </p:nvSpPr>
        <p:spPr>
          <a:xfrm>
            <a:off x="121140" y="3367402"/>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FEELINGS</a:t>
            </a:r>
          </a:p>
        </p:txBody>
      </p:sp>
      <p:sp>
        <p:nvSpPr>
          <p:cNvPr id="14" name="TextBox 6">
            <a:extLst>
              <a:ext uri="{FF2B5EF4-FFF2-40B4-BE49-F238E27FC236}">
                <a16:creationId xmlns:a16="http://schemas.microsoft.com/office/drawing/2014/main" id="{6578B69D-4B05-4782-8FE0-37330EEBD467}"/>
              </a:ext>
            </a:extLst>
          </p:cNvPr>
          <p:cNvSpPr txBox="1"/>
          <p:nvPr/>
        </p:nvSpPr>
        <p:spPr>
          <a:xfrm>
            <a:off x="5909003" y="3352041"/>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COMMON ISSUES</a:t>
            </a:r>
          </a:p>
        </p:txBody>
      </p:sp>
      <p:sp>
        <p:nvSpPr>
          <p:cNvPr id="15" name="TextBox 7">
            <a:extLst>
              <a:ext uri="{FF2B5EF4-FFF2-40B4-BE49-F238E27FC236}">
                <a16:creationId xmlns:a16="http://schemas.microsoft.com/office/drawing/2014/main" id="{19BEFD2A-7618-48E2-9F6E-3119675A3EAA}"/>
              </a:ext>
            </a:extLst>
          </p:cNvPr>
          <p:cNvSpPr txBox="1"/>
          <p:nvPr/>
        </p:nvSpPr>
        <p:spPr>
          <a:xfrm>
            <a:off x="11473027" y="3367402"/>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YOUR ROLE</a:t>
            </a:r>
          </a:p>
        </p:txBody>
      </p:sp>
    </p:spTree>
    <p:extLst>
      <p:ext uri="{BB962C8B-B14F-4D97-AF65-F5344CB8AC3E}">
        <p14:creationId xmlns:p14="http://schemas.microsoft.com/office/powerpoint/2010/main" val="2908004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446944" y="5226832"/>
            <a:ext cx="2253526" cy="9525"/>
          </a:xfrm>
          <a:prstGeom prst="rect">
            <a:avLst/>
          </a:prstGeom>
          <a:solidFill>
            <a:srgbClr val="3C543B">
              <a:alpha val="49804"/>
            </a:srgbClr>
          </a:solidFill>
        </p:spPr>
      </p:sp>
      <p:sp>
        <p:nvSpPr>
          <p:cNvPr id="3" name="AutoShape 3"/>
          <p:cNvSpPr/>
          <p:nvPr/>
        </p:nvSpPr>
        <p:spPr>
          <a:xfrm rot="-5400000">
            <a:off x="4399218" y="5118780"/>
            <a:ext cx="2325141" cy="9525"/>
          </a:xfrm>
          <a:prstGeom prst="rect">
            <a:avLst/>
          </a:prstGeom>
          <a:solidFill>
            <a:srgbClr val="3C543B">
              <a:alpha val="49804"/>
            </a:srgbClr>
          </a:solidFill>
        </p:spPr>
      </p:sp>
      <p:sp>
        <p:nvSpPr>
          <p:cNvPr id="4" name="TextBox 4"/>
          <p:cNvSpPr txBox="1"/>
          <p:nvPr/>
        </p:nvSpPr>
        <p:spPr>
          <a:xfrm>
            <a:off x="5085736" y="1028700"/>
            <a:ext cx="8115300" cy="1032975"/>
          </a:xfrm>
          <a:prstGeom prst="rect">
            <a:avLst/>
          </a:prstGeom>
        </p:spPr>
        <p:txBody>
          <a:bodyPr lIns="0" tIns="0" rIns="0" bIns="0" rtlCol="0" anchor="t">
            <a:spAutoFit/>
          </a:bodyPr>
          <a:lstStyle/>
          <a:p>
            <a:pPr algn="ctr">
              <a:lnSpc>
                <a:spcPts val="7103"/>
              </a:lnSpc>
            </a:pPr>
            <a:r>
              <a:rPr lang="en-US" sz="9600">
                <a:solidFill>
                  <a:srgbClr val="3C543B"/>
                </a:solidFill>
                <a:latin typeface="Cormorant SC Bold"/>
              </a:rPr>
              <a:t>Norming</a:t>
            </a:r>
          </a:p>
        </p:txBody>
      </p:sp>
      <p:pic>
        <p:nvPicPr>
          <p:cNvPr id="8" name="Picture 8"/>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9" name="Picture 9"/>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10" name="TextBox 5">
            <a:extLst>
              <a:ext uri="{FF2B5EF4-FFF2-40B4-BE49-F238E27FC236}">
                <a16:creationId xmlns:a16="http://schemas.microsoft.com/office/drawing/2014/main" id="{EB011F22-1FFD-9344-AC85-3F930D71853F}"/>
              </a:ext>
            </a:extLst>
          </p:cNvPr>
          <p:cNvSpPr txBox="1"/>
          <p:nvPr/>
        </p:nvSpPr>
        <p:spPr>
          <a:xfrm>
            <a:off x="832486" y="4072358"/>
            <a:ext cx="4387264" cy="4365426"/>
          </a:xfrm>
          <a:prstGeom prst="rect">
            <a:avLst/>
          </a:prstGeom>
        </p:spPr>
        <p:txBody>
          <a:bodyPr wrap="square" lIns="0" tIns="0" rIns="0" bIns="0" rtlCol="0" anchor="t">
            <a:spAutoFit/>
          </a:bodyPr>
          <a:lstStyle/>
          <a:p>
            <a:pPr marL="457200" indent="-457200">
              <a:lnSpc>
                <a:spcPct val="105000"/>
              </a:lnSpc>
              <a:buFont typeface="Arial" panose="020B0604020202020204" pitchFamily="34" charset="0"/>
              <a:buChar char="•"/>
            </a:pPr>
            <a:r>
              <a:rPr lang="en-US" sz="3400" b="1" spc="140">
                <a:latin typeface="Montserrat" panose="020B0604020202020204" charset="0"/>
              </a:rPr>
              <a:t>Relief and renewed confidence</a:t>
            </a:r>
          </a:p>
          <a:p>
            <a:pPr marL="457200" indent="-457200">
              <a:lnSpc>
                <a:spcPct val="105000"/>
              </a:lnSpc>
              <a:buFont typeface="Arial" panose="020B0604020202020204" pitchFamily="34" charset="0"/>
              <a:buChar char="•"/>
            </a:pPr>
            <a:r>
              <a:rPr lang="en-US" sz="3400" b="1" spc="140">
                <a:latin typeface="Montserrat" panose="020B0604020202020204" charset="0"/>
              </a:rPr>
              <a:t>Increased caring</a:t>
            </a:r>
          </a:p>
          <a:p>
            <a:pPr marL="457200" indent="-457200">
              <a:lnSpc>
                <a:spcPct val="105000"/>
              </a:lnSpc>
              <a:buFont typeface="Arial" panose="020B0604020202020204" pitchFamily="34" charset="0"/>
              <a:buChar char="•"/>
            </a:pPr>
            <a:r>
              <a:rPr lang="en-US" sz="3400" b="1" spc="140">
                <a:latin typeface="Montserrat" panose="020B0604020202020204" charset="0"/>
              </a:rPr>
              <a:t>Cohesion around shared goals</a:t>
            </a:r>
          </a:p>
          <a:p>
            <a:pPr marL="457200" indent="-457200">
              <a:lnSpc>
                <a:spcPct val="105000"/>
              </a:lnSpc>
              <a:buFont typeface="Arial" panose="020B0604020202020204" pitchFamily="34" charset="0"/>
              <a:buChar char="•"/>
            </a:pPr>
            <a:r>
              <a:rPr lang="en-US" sz="3400" b="1" spc="140">
                <a:latin typeface="Montserrat" panose="020B0604020202020204" charset="0"/>
              </a:rPr>
              <a:t>Fear of rejection is lessened</a:t>
            </a:r>
          </a:p>
        </p:txBody>
      </p:sp>
      <p:sp>
        <p:nvSpPr>
          <p:cNvPr id="11" name="TextBox 5">
            <a:extLst>
              <a:ext uri="{FF2B5EF4-FFF2-40B4-BE49-F238E27FC236}">
                <a16:creationId xmlns:a16="http://schemas.microsoft.com/office/drawing/2014/main" id="{617B3FAC-AD23-D24D-BEAC-0928EE54F9F3}"/>
              </a:ext>
            </a:extLst>
          </p:cNvPr>
          <p:cNvSpPr txBox="1"/>
          <p:nvPr/>
        </p:nvSpPr>
        <p:spPr>
          <a:xfrm>
            <a:off x="5997541" y="4104831"/>
            <a:ext cx="5187270" cy="3808607"/>
          </a:xfrm>
          <a:prstGeom prst="rect">
            <a:avLst/>
          </a:prstGeom>
        </p:spPr>
        <p:txBody>
          <a:bodyPr wrap="square" lIns="0" tIns="0" rIns="0" bIns="0" rtlCol="0" anchor="t">
            <a:spAutoFit/>
          </a:bodyPr>
          <a:lstStyle/>
          <a:p>
            <a:pPr marL="457200" indent="-457200">
              <a:lnSpc>
                <a:spcPct val="105000"/>
              </a:lnSpc>
              <a:buFont typeface="Arial" panose="020B0604020202020204" pitchFamily="34" charset="0"/>
              <a:buChar char="•"/>
            </a:pPr>
            <a:r>
              <a:rPr lang="en-US" sz="3400" b="1" spc="140">
                <a:latin typeface="Montserrat" panose="020B0604020202020204" charset="0"/>
              </a:rPr>
              <a:t>“Us” vs. “Them” mentality</a:t>
            </a:r>
          </a:p>
          <a:p>
            <a:pPr marL="457200" indent="-457200">
              <a:lnSpc>
                <a:spcPct val="105000"/>
              </a:lnSpc>
              <a:buFont typeface="Arial" panose="020B0604020202020204" pitchFamily="34" charset="0"/>
              <a:buChar char="•"/>
            </a:pPr>
            <a:r>
              <a:rPr lang="en-US" sz="3400" b="1" spc="140">
                <a:latin typeface="Montserrat" panose="020B0604020202020204" charset="0"/>
              </a:rPr>
              <a:t>Youth/Group confidence in its ability to identify problems or create solutions is viable</a:t>
            </a:r>
          </a:p>
        </p:txBody>
      </p:sp>
      <p:sp>
        <p:nvSpPr>
          <p:cNvPr id="12" name="TextBox 5">
            <a:extLst>
              <a:ext uri="{FF2B5EF4-FFF2-40B4-BE49-F238E27FC236}">
                <a16:creationId xmlns:a16="http://schemas.microsoft.com/office/drawing/2014/main" id="{02070372-D991-A44B-AAAA-68C6FD5151D0}"/>
              </a:ext>
            </a:extLst>
          </p:cNvPr>
          <p:cNvSpPr txBox="1"/>
          <p:nvPr/>
        </p:nvSpPr>
        <p:spPr>
          <a:xfrm>
            <a:off x="11759862" y="4072358"/>
            <a:ext cx="5766764" cy="4907369"/>
          </a:xfrm>
          <a:prstGeom prst="rect">
            <a:avLst/>
          </a:prstGeom>
        </p:spPr>
        <p:txBody>
          <a:bodyPr wrap="square" lIns="0" tIns="0" rIns="0" bIns="0" rtlCol="0" anchor="t">
            <a:spAutoFit/>
          </a:bodyPr>
          <a:lstStyle/>
          <a:p>
            <a:pPr marL="457200" indent="-457200">
              <a:lnSpc>
                <a:spcPct val="105000"/>
              </a:lnSpc>
              <a:buFont typeface="Arial" panose="020B0604020202020204" pitchFamily="34" charset="0"/>
              <a:buChar char="•"/>
            </a:pPr>
            <a:r>
              <a:rPr lang="en-US" sz="3400" b="1" spc="140">
                <a:latin typeface="Montserrat" panose="020B0604020202020204" charset="0"/>
              </a:rPr>
              <a:t>Patience &amp; Guidance</a:t>
            </a:r>
          </a:p>
          <a:p>
            <a:pPr marL="457200" indent="-457200">
              <a:lnSpc>
                <a:spcPct val="105000"/>
              </a:lnSpc>
              <a:buFont typeface="Arial" panose="020B0604020202020204" pitchFamily="34" charset="0"/>
              <a:buChar char="•"/>
            </a:pPr>
            <a:r>
              <a:rPr lang="en-US" sz="3400" b="1" spc="140">
                <a:latin typeface="Montserrat" panose="020B0604020202020204" charset="0"/>
              </a:rPr>
              <a:t>Challenge the Youth’s intellectual &amp; emotional boundaries</a:t>
            </a:r>
          </a:p>
          <a:p>
            <a:pPr marL="457200" indent="-457200">
              <a:lnSpc>
                <a:spcPct val="105000"/>
              </a:lnSpc>
              <a:buFont typeface="Arial" panose="020B0604020202020204" pitchFamily="34" charset="0"/>
              <a:buChar char="•"/>
            </a:pPr>
            <a:r>
              <a:rPr lang="en-US" sz="3400" b="1" spc="140">
                <a:latin typeface="Montserrat" panose="020B0604020202020204" charset="0"/>
              </a:rPr>
              <a:t>Trust the group and let go of some control</a:t>
            </a:r>
          </a:p>
          <a:p>
            <a:pPr marL="457200" indent="-457200">
              <a:lnSpc>
                <a:spcPct val="105000"/>
              </a:lnSpc>
              <a:buFont typeface="Arial" panose="020B0604020202020204" pitchFamily="34" charset="0"/>
              <a:buChar char="•"/>
            </a:pPr>
            <a:r>
              <a:rPr lang="en-US" sz="3400" b="1" spc="140">
                <a:latin typeface="Montserrat" panose="020B0604020202020204" charset="0"/>
              </a:rPr>
              <a:t>Manage conflict</a:t>
            </a:r>
          </a:p>
          <a:p>
            <a:pPr marL="457200" indent="-457200">
              <a:lnSpc>
                <a:spcPct val="105000"/>
              </a:lnSpc>
              <a:buFont typeface="Arial" panose="020B0604020202020204" pitchFamily="34" charset="0"/>
              <a:buChar char="•"/>
            </a:pPr>
            <a:r>
              <a:rPr lang="en-US" sz="3400" b="1" spc="140">
                <a:latin typeface="Montserrat" panose="020B0604020202020204" charset="0"/>
              </a:rPr>
              <a:t>Attend to issue honestly and directly</a:t>
            </a:r>
          </a:p>
        </p:txBody>
      </p:sp>
      <p:sp>
        <p:nvSpPr>
          <p:cNvPr id="13" name="TextBox 5">
            <a:extLst>
              <a:ext uri="{FF2B5EF4-FFF2-40B4-BE49-F238E27FC236}">
                <a16:creationId xmlns:a16="http://schemas.microsoft.com/office/drawing/2014/main" id="{B13DA308-1A03-447A-8785-0CC584CD3F18}"/>
              </a:ext>
            </a:extLst>
          </p:cNvPr>
          <p:cNvSpPr txBox="1"/>
          <p:nvPr/>
        </p:nvSpPr>
        <p:spPr>
          <a:xfrm>
            <a:off x="573511" y="3021158"/>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FEELINGS</a:t>
            </a:r>
          </a:p>
        </p:txBody>
      </p:sp>
      <p:sp>
        <p:nvSpPr>
          <p:cNvPr id="14" name="TextBox 6">
            <a:extLst>
              <a:ext uri="{FF2B5EF4-FFF2-40B4-BE49-F238E27FC236}">
                <a16:creationId xmlns:a16="http://schemas.microsoft.com/office/drawing/2014/main" id="{685C89DA-F867-4915-9308-E336BF4FEEB4}"/>
              </a:ext>
            </a:extLst>
          </p:cNvPr>
          <p:cNvSpPr txBox="1"/>
          <p:nvPr/>
        </p:nvSpPr>
        <p:spPr>
          <a:xfrm>
            <a:off x="6361374" y="3005797"/>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COMMON ISSUES</a:t>
            </a:r>
          </a:p>
        </p:txBody>
      </p:sp>
      <p:sp>
        <p:nvSpPr>
          <p:cNvPr id="15" name="TextBox 7">
            <a:extLst>
              <a:ext uri="{FF2B5EF4-FFF2-40B4-BE49-F238E27FC236}">
                <a16:creationId xmlns:a16="http://schemas.microsoft.com/office/drawing/2014/main" id="{53C0F831-6F09-4E08-9349-3D7262E3D3D4}"/>
              </a:ext>
            </a:extLst>
          </p:cNvPr>
          <p:cNvSpPr txBox="1"/>
          <p:nvPr/>
        </p:nvSpPr>
        <p:spPr>
          <a:xfrm>
            <a:off x="11925398" y="3021158"/>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YOUR ROLE</a:t>
            </a:r>
          </a:p>
        </p:txBody>
      </p:sp>
    </p:spTree>
    <p:extLst>
      <p:ext uri="{BB962C8B-B14F-4D97-AF65-F5344CB8AC3E}">
        <p14:creationId xmlns:p14="http://schemas.microsoft.com/office/powerpoint/2010/main" val="4148283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7E58EA-F6EC-4FDC-A522-1EFDD0065B51}"/>
              </a:ext>
            </a:extLst>
          </p:cNvPr>
          <p:cNvPicPr>
            <a:picLocks noChangeAspect="1"/>
          </p:cNvPicPr>
          <p:nvPr/>
        </p:nvPicPr>
        <p:blipFill rotWithShape="1">
          <a:blip r:embed="rId3"/>
          <a:srcRect l="25326" t="22404" r="3152" b="5892"/>
          <a:stretch/>
        </p:blipFill>
        <p:spPr>
          <a:xfrm>
            <a:off x="0" y="0"/>
            <a:ext cx="18288000" cy="10313056"/>
          </a:xfrm>
          <a:prstGeom prst="rect">
            <a:avLst/>
          </a:prstGeom>
        </p:spPr>
      </p:pic>
    </p:spTree>
    <p:extLst>
      <p:ext uri="{BB962C8B-B14F-4D97-AF65-F5344CB8AC3E}">
        <p14:creationId xmlns:p14="http://schemas.microsoft.com/office/powerpoint/2010/main" val="38612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446944" y="5226832"/>
            <a:ext cx="2253526" cy="9525"/>
          </a:xfrm>
          <a:prstGeom prst="rect">
            <a:avLst/>
          </a:prstGeom>
          <a:solidFill>
            <a:srgbClr val="3C543B">
              <a:alpha val="49804"/>
            </a:srgbClr>
          </a:solidFill>
        </p:spPr>
      </p:sp>
      <p:sp>
        <p:nvSpPr>
          <p:cNvPr id="3" name="AutoShape 3"/>
          <p:cNvSpPr/>
          <p:nvPr/>
        </p:nvSpPr>
        <p:spPr>
          <a:xfrm rot="-5400000">
            <a:off x="4399218" y="5118780"/>
            <a:ext cx="2325141" cy="9525"/>
          </a:xfrm>
          <a:prstGeom prst="rect">
            <a:avLst/>
          </a:prstGeom>
          <a:solidFill>
            <a:srgbClr val="3C543B">
              <a:alpha val="49804"/>
            </a:srgbClr>
          </a:solidFill>
        </p:spPr>
      </p:sp>
      <p:sp>
        <p:nvSpPr>
          <p:cNvPr id="4" name="TextBox 4"/>
          <p:cNvSpPr txBox="1"/>
          <p:nvPr/>
        </p:nvSpPr>
        <p:spPr>
          <a:xfrm>
            <a:off x="5085736" y="1028700"/>
            <a:ext cx="8115300" cy="1032975"/>
          </a:xfrm>
          <a:prstGeom prst="rect">
            <a:avLst/>
          </a:prstGeom>
        </p:spPr>
        <p:txBody>
          <a:bodyPr lIns="0" tIns="0" rIns="0" bIns="0" rtlCol="0" anchor="t">
            <a:spAutoFit/>
          </a:bodyPr>
          <a:lstStyle/>
          <a:p>
            <a:pPr algn="ctr">
              <a:lnSpc>
                <a:spcPts val="7103"/>
              </a:lnSpc>
            </a:pPr>
            <a:r>
              <a:rPr lang="en-US" sz="9600">
                <a:solidFill>
                  <a:srgbClr val="3C543B"/>
                </a:solidFill>
                <a:latin typeface="Cormorant SC Bold"/>
              </a:rPr>
              <a:t>Performing</a:t>
            </a:r>
          </a:p>
        </p:txBody>
      </p:sp>
      <p:pic>
        <p:nvPicPr>
          <p:cNvPr id="8" name="Picture 8"/>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9" name="Picture 9"/>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10" name="TextBox 5">
            <a:extLst>
              <a:ext uri="{FF2B5EF4-FFF2-40B4-BE49-F238E27FC236}">
                <a16:creationId xmlns:a16="http://schemas.microsoft.com/office/drawing/2014/main" id="{EB011F22-1FFD-9344-AC85-3F930D71853F}"/>
              </a:ext>
            </a:extLst>
          </p:cNvPr>
          <p:cNvSpPr txBox="1"/>
          <p:nvPr/>
        </p:nvSpPr>
        <p:spPr>
          <a:xfrm>
            <a:off x="1027912" y="4072358"/>
            <a:ext cx="4529114" cy="3508653"/>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800" b="1" spc="140">
                <a:latin typeface="Montserrat" panose="020B0604020202020204" charset="0"/>
              </a:rPr>
              <a:t>Trust</a:t>
            </a:r>
          </a:p>
          <a:p>
            <a:pPr marL="457200" indent="-457200">
              <a:buFont typeface="Arial" panose="020B0604020202020204" pitchFamily="34" charset="0"/>
              <a:buChar char="•"/>
            </a:pPr>
            <a:r>
              <a:rPr lang="en-US" sz="3800" b="1" spc="140">
                <a:latin typeface="Montserrat" panose="020B0604020202020204" charset="0"/>
              </a:rPr>
              <a:t>Greater levels of honesty and connection</a:t>
            </a:r>
          </a:p>
          <a:p>
            <a:pPr marL="457200" indent="-457200">
              <a:buFont typeface="Arial" panose="020B0604020202020204" pitchFamily="34" charset="0"/>
              <a:buChar char="•"/>
            </a:pPr>
            <a:r>
              <a:rPr lang="en-US" sz="3800" b="1" spc="140">
                <a:latin typeface="Montserrat" panose="020B0604020202020204" charset="0"/>
              </a:rPr>
              <a:t>Confidence</a:t>
            </a:r>
          </a:p>
          <a:p>
            <a:pPr marL="457200" indent="-457200">
              <a:buFont typeface="Arial" panose="020B0604020202020204" pitchFamily="34" charset="0"/>
              <a:buChar char="•"/>
            </a:pPr>
            <a:r>
              <a:rPr lang="en-US" sz="3800" b="1" spc="140">
                <a:latin typeface="Montserrat" panose="020B0604020202020204" charset="0"/>
              </a:rPr>
              <a:t>Pride</a:t>
            </a:r>
          </a:p>
        </p:txBody>
      </p:sp>
      <p:sp>
        <p:nvSpPr>
          <p:cNvPr id="11" name="TextBox 5">
            <a:extLst>
              <a:ext uri="{FF2B5EF4-FFF2-40B4-BE49-F238E27FC236}">
                <a16:creationId xmlns:a16="http://schemas.microsoft.com/office/drawing/2014/main" id="{617B3FAC-AD23-D24D-BEAC-0928EE54F9F3}"/>
              </a:ext>
            </a:extLst>
          </p:cNvPr>
          <p:cNvSpPr txBox="1"/>
          <p:nvPr/>
        </p:nvSpPr>
        <p:spPr>
          <a:xfrm>
            <a:off x="5997541" y="4104831"/>
            <a:ext cx="5187270" cy="1169551"/>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800" b="1" spc="140">
                <a:latin typeface="Montserrat" panose="020B0604020202020204" charset="0"/>
              </a:rPr>
              <a:t>Not sure how to self-evaluate</a:t>
            </a:r>
          </a:p>
        </p:txBody>
      </p:sp>
      <p:sp>
        <p:nvSpPr>
          <p:cNvPr id="12" name="TextBox 5">
            <a:extLst>
              <a:ext uri="{FF2B5EF4-FFF2-40B4-BE49-F238E27FC236}">
                <a16:creationId xmlns:a16="http://schemas.microsoft.com/office/drawing/2014/main" id="{02070372-D991-A44B-AAAA-68C6FD5151D0}"/>
              </a:ext>
            </a:extLst>
          </p:cNvPr>
          <p:cNvSpPr txBox="1"/>
          <p:nvPr/>
        </p:nvSpPr>
        <p:spPr>
          <a:xfrm>
            <a:off x="11962602" y="4072358"/>
            <a:ext cx="5297485" cy="2923877"/>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800" b="1" spc="140">
                <a:latin typeface="Montserrat" panose="020B0604020202020204" charset="0"/>
              </a:rPr>
              <a:t>Remain aware and monitor progress</a:t>
            </a:r>
          </a:p>
          <a:p>
            <a:pPr marL="457200" indent="-457200">
              <a:buFont typeface="Arial" panose="020B0604020202020204" pitchFamily="34" charset="0"/>
              <a:buChar char="•"/>
            </a:pPr>
            <a:r>
              <a:rPr lang="en-US" sz="3800" b="1" spc="140">
                <a:latin typeface="Montserrat" panose="020B0604020202020204" charset="0"/>
              </a:rPr>
              <a:t>Trust the group process</a:t>
            </a:r>
          </a:p>
          <a:p>
            <a:pPr marL="457200" indent="-457200">
              <a:buFont typeface="Arial" panose="020B0604020202020204" pitchFamily="34" charset="0"/>
              <a:buChar char="•"/>
            </a:pPr>
            <a:r>
              <a:rPr lang="en-US" sz="3800" b="1" spc="140">
                <a:latin typeface="Montserrat" panose="020B0604020202020204" charset="0"/>
              </a:rPr>
              <a:t>Stay attentive</a:t>
            </a:r>
          </a:p>
        </p:txBody>
      </p:sp>
      <p:sp>
        <p:nvSpPr>
          <p:cNvPr id="13" name="TextBox 5">
            <a:extLst>
              <a:ext uri="{FF2B5EF4-FFF2-40B4-BE49-F238E27FC236}">
                <a16:creationId xmlns:a16="http://schemas.microsoft.com/office/drawing/2014/main" id="{D7CDEAE1-46A7-4442-BA83-D1CFE84DC497}"/>
              </a:ext>
            </a:extLst>
          </p:cNvPr>
          <p:cNvSpPr txBox="1"/>
          <p:nvPr/>
        </p:nvSpPr>
        <p:spPr>
          <a:xfrm>
            <a:off x="573511" y="3557872"/>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FEELINGS</a:t>
            </a:r>
          </a:p>
        </p:txBody>
      </p:sp>
      <p:sp>
        <p:nvSpPr>
          <p:cNvPr id="14" name="TextBox 6">
            <a:extLst>
              <a:ext uri="{FF2B5EF4-FFF2-40B4-BE49-F238E27FC236}">
                <a16:creationId xmlns:a16="http://schemas.microsoft.com/office/drawing/2014/main" id="{EF68931A-D211-46C6-AF29-2C4DD419B4AD}"/>
              </a:ext>
            </a:extLst>
          </p:cNvPr>
          <p:cNvSpPr txBox="1"/>
          <p:nvPr/>
        </p:nvSpPr>
        <p:spPr>
          <a:xfrm>
            <a:off x="6361374" y="3542511"/>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COMMON ISSUES</a:t>
            </a:r>
          </a:p>
        </p:txBody>
      </p:sp>
      <p:sp>
        <p:nvSpPr>
          <p:cNvPr id="15" name="TextBox 7">
            <a:extLst>
              <a:ext uri="{FF2B5EF4-FFF2-40B4-BE49-F238E27FC236}">
                <a16:creationId xmlns:a16="http://schemas.microsoft.com/office/drawing/2014/main" id="{7E1A0680-1D05-40E5-9A15-559C1093E389}"/>
              </a:ext>
            </a:extLst>
          </p:cNvPr>
          <p:cNvSpPr txBox="1"/>
          <p:nvPr/>
        </p:nvSpPr>
        <p:spPr>
          <a:xfrm>
            <a:off x="11925398" y="3557872"/>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YOUR ROLE</a:t>
            </a:r>
          </a:p>
        </p:txBody>
      </p:sp>
    </p:spTree>
    <p:extLst>
      <p:ext uri="{BB962C8B-B14F-4D97-AF65-F5344CB8AC3E}">
        <p14:creationId xmlns:p14="http://schemas.microsoft.com/office/powerpoint/2010/main" val="2378358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446944" y="5226832"/>
            <a:ext cx="2253526" cy="9525"/>
          </a:xfrm>
          <a:prstGeom prst="rect">
            <a:avLst/>
          </a:prstGeom>
          <a:solidFill>
            <a:srgbClr val="3C543B">
              <a:alpha val="49804"/>
            </a:srgbClr>
          </a:solidFill>
        </p:spPr>
      </p:sp>
      <p:sp>
        <p:nvSpPr>
          <p:cNvPr id="3" name="AutoShape 3"/>
          <p:cNvSpPr/>
          <p:nvPr/>
        </p:nvSpPr>
        <p:spPr>
          <a:xfrm rot="-5400000">
            <a:off x="4399218" y="5118780"/>
            <a:ext cx="2325141" cy="9525"/>
          </a:xfrm>
          <a:prstGeom prst="rect">
            <a:avLst/>
          </a:prstGeom>
          <a:solidFill>
            <a:srgbClr val="3C543B">
              <a:alpha val="49804"/>
            </a:srgbClr>
          </a:solidFill>
        </p:spPr>
      </p:sp>
      <p:sp>
        <p:nvSpPr>
          <p:cNvPr id="4" name="TextBox 4"/>
          <p:cNvSpPr txBox="1"/>
          <p:nvPr/>
        </p:nvSpPr>
        <p:spPr>
          <a:xfrm>
            <a:off x="5085736" y="1028700"/>
            <a:ext cx="8115300" cy="1032975"/>
          </a:xfrm>
          <a:prstGeom prst="rect">
            <a:avLst/>
          </a:prstGeom>
        </p:spPr>
        <p:txBody>
          <a:bodyPr lIns="0" tIns="0" rIns="0" bIns="0" rtlCol="0" anchor="t">
            <a:spAutoFit/>
          </a:bodyPr>
          <a:lstStyle/>
          <a:p>
            <a:pPr algn="ctr">
              <a:lnSpc>
                <a:spcPts val="7103"/>
              </a:lnSpc>
            </a:pPr>
            <a:r>
              <a:rPr lang="en-US" sz="9600">
                <a:solidFill>
                  <a:srgbClr val="3C543B"/>
                </a:solidFill>
                <a:latin typeface="Cormorant SC Bold"/>
              </a:rPr>
              <a:t>Adjourning</a:t>
            </a:r>
          </a:p>
        </p:txBody>
      </p:sp>
      <p:pic>
        <p:nvPicPr>
          <p:cNvPr id="8" name="Picture 8"/>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9" name="Picture 9"/>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10" name="TextBox 5">
            <a:extLst>
              <a:ext uri="{FF2B5EF4-FFF2-40B4-BE49-F238E27FC236}">
                <a16:creationId xmlns:a16="http://schemas.microsoft.com/office/drawing/2014/main" id="{EB011F22-1FFD-9344-AC85-3F930D71853F}"/>
              </a:ext>
            </a:extLst>
          </p:cNvPr>
          <p:cNvSpPr txBox="1"/>
          <p:nvPr/>
        </p:nvSpPr>
        <p:spPr>
          <a:xfrm>
            <a:off x="904882" y="4072358"/>
            <a:ext cx="4567114" cy="3508653"/>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800" b="1" spc="140">
                <a:latin typeface="Montserrat" panose="020B0604020202020204" charset="0"/>
              </a:rPr>
              <a:t>May feel like short timers</a:t>
            </a:r>
          </a:p>
          <a:p>
            <a:pPr marL="457200" indent="-457200">
              <a:buFont typeface="Arial" panose="020B0604020202020204" pitchFamily="34" charset="0"/>
              <a:buChar char="•"/>
            </a:pPr>
            <a:r>
              <a:rPr lang="en-US" sz="3800" b="1" spc="140">
                <a:latin typeface="Montserrat" panose="020B0604020202020204" charset="0"/>
              </a:rPr>
              <a:t>Separation from the group</a:t>
            </a:r>
          </a:p>
          <a:p>
            <a:pPr marL="457200" indent="-457200">
              <a:buFont typeface="Arial" panose="020B0604020202020204" pitchFamily="34" charset="0"/>
              <a:buChar char="•"/>
            </a:pPr>
            <a:r>
              <a:rPr lang="en-US" sz="3800" b="1" spc="140">
                <a:latin typeface="Montserrat" panose="020B0604020202020204" charset="0"/>
              </a:rPr>
              <a:t>Happiness or Satisfaction</a:t>
            </a:r>
          </a:p>
        </p:txBody>
      </p:sp>
      <p:sp>
        <p:nvSpPr>
          <p:cNvPr id="11" name="TextBox 5">
            <a:extLst>
              <a:ext uri="{FF2B5EF4-FFF2-40B4-BE49-F238E27FC236}">
                <a16:creationId xmlns:a16="http://schemas.microsoft.com/office/drawing/2014/main" id="{617B3FAC-AD23-D24D-BEAC-0928EE54F9F3}"/>
              </a:ext>
            </a:extLst>
          </p:cNvPr>
          <p:cNvSpPr txBox="1"/>
          <p:nvPr/>
        </p:nvSpPr>
        <p:spPr>
          <a:xfrm>
            <a:off x="5997541" y="4104831"/>
            <a:ext cx="5187270" cy="2923877"/>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800" b="1" spc="140">
                <a:latin typeface="Montserrat" panose="020B0604020202020204" charset="0"/>
              </a:rPr>
              <a:t>Regression Behavior</a:t>
            </a:r>
          </a:p>
          <a:p>
            <a:pPr marL="457200" indent="-457200">
              <a:buFont typeface="Arial" panose="020B0604020202020204" pitchFamily="34" charset="0"/>
              <a:buChar char="•"/>
            </a:pPr>
            <a:r>
              <a:rPr lang="en-US" sz="3800" b="1" spc="140">
                <a:latin typeface="Montserrat" panose="020B0604020202020204" charset="0"/>
              </a:rPr>
              <a:t>Resistance to the Facilitator</a:t>
            </a:r>
          </a:p>
          <a:p>
            <a:pPr marL="457200" indent="-457200">
              <a:buFont typeface="Arial" panose="020B0604020202020204" pitchFamily="34" charset="0"/>
              <a:buChar char="•"/>
            </a:pPr>
            <a:r>
              <a:rPr lang="en-US" sz="3800" b="1" spc="140">
                <a:latin typeface="Montserrat" panose="020B0604020202020204" charset="0"/>
              </a:rPr>
              <a:t>Lack of Interest</a:t>
            </a:r>
          </a:p>
        </p:txBody>
      </p:sp>
      <p:sp>
        <p:nvSpPr>
          <p:cNvPr id="12" name="TextBox 5">
            <a:extLst>
              <a:ext uri="{FF2B5EF4-FFF2-40B4-BE49-F238E27FC236}">
                <a16:creationId xmlns:a16="http://schemas.microsoft.com/office/drawing/2014/main" id="{02070372-D991-A44B-AAAA-68C6FD5151D0}"/>
              </a:ext>
            </a:extLst>
          </p:cNvPr>
          <p:cNvSpPr txBox="1"/>
          <p:nvPr/>
        </p:nvSpPr>
        <p:spPr>
          <a:xfrm>
            <a:off x="11962603" y="4072358"/>
            <a:ext cx="5029200" cy="2339102"/>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800" b="1" spc="140">
                <a:latin typeface="Montserrat" panose="020B0604020202020204" charset="0"/>
              </a:rPr>
              <a:t>Be present</a:t>
            </a:r>
          </a:p>
          <a:p>
            <a:pPr marL="457200" indent="-457200">
              <a:buFont typeface="Arial" panose="020B0604020202020204" pitchFamily="34" charset="0"/>
              <a:buChar char="•"/>
            </a:pPr>
            <a:r>
              <a:rPr lang="en-US" sz="3800" b="1" spc="140">
                <a:latin typeface="Montserrat" panose="020B0604020202020204" charset="0"/>
              </a:rPr>
              <a:t>Understand the regressive behaviors</a:t>
            </a:r>
          </a:p>
        </p:txBody>
      </p:sp>
      <p:sp>
        <p:nvSpPr>
          <p:cNvPr id="13" name="TextBox 5">
            <a:extLst>
              <a:ext uri="{FF2B5EF4-FFF2-40B4-BE49-F238E27FC236}">
                <a16:creationId xmlns:a16="http://schemas.microsoft.com/office/drawing/2014/main" id="{86FCED13-DFC2-42CB-BD90-A35B8F6AF1DC}"/>
              </a:ext>
            </a:extLst>
          </p:cNvPr>
          <p:cNvSpPr txBox="1"/>
          <p:nvPr/>
        </p:nvSpPr>
        <p:spPr>
          <a:xfrm>
            <a:off x="573511" y="3557872"/>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FEELINGS</a:t>
            </a:r>
          </a:p>
        </p:txBody>
      </p:sp>
      <p:sp>
        <p:nvSpPr>
          <p:cNvPr id="14" name="TextBox 6">
            <a:extLst>
              <a:ext uri="{FF2B5EF4-FFF2-40B4-BE49-F238E27FC236}">
                <a16:creationId xmlns:a16="http://schemas.microsoft.com/office/drawing/2014/main" id="{5D8404AE-DE74-4067-9D86-E40301E709A9}"/>
              </a:ext>
            </a:extLst>
          </p:cNvPr>
          <p:cNvSpPr txBox="1"/>
          <p:nvPr/>
        </p:nvSpPr>
        <p:spPr>
          <a:xfrm>
            <a:off x="6361374" y="3542511"/>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COMMON ISSUES</a:t>
            </a:r>
          </a:p>
        </p:txBody>
      </p:sp>
      <p:sp>
        <p:nvSpPr>
          <p:cNvPr id="15" name="TextBox 7">
            <a:extLst>
              <a:ext uri="{FF2B5EF4-FFF2-40B4-BE49-F238E27FC236}">
                <a16:creationId xmlns:a16="http://schemas.microsoft.com/office/drawing/2014/main" id="{D34B37A5-C349-4B70-A43A-8E00E87B3770}"/>
              </a:ext>
            </a:extLst>
          </p:cNvPr>
          <p:cNvSpPr txBox="1"/>
          <p:nvPr/>
        </p:nvSpPr>
        <p:spPr>
          <a:xfrm>
            <a:off x="11925398" y="3557872"/>
            <a:ext cx="5564024" cy="553998"/>
          </a:xfrm>
          <a:prstGeom prst="rect">
            <a:avLst/>
          </a:prstGeom>
        </p:spPr>
        <p:txBody>
          <a:bodyPr lIns="0" tIns="0" rIns="0" bIns="0" rtlCol="0" anchor="t">
            <a:spAutoFit/>
          </a:bodyPr>
          <a:lstStyle/>
          <a:p>
            <a:pPr algn="ctr">
              <a:lnSpc>
                <a:spcPts val="4172"/>
              </a:lnSpc>
            </a:pPr>
            <a:r>
              <a:rPr lang="en-US" sz="3900" b="1" spc="140">
                <a:solidFill>
                  <a:srgbClr val="3C543B"/>
                </a:solidFill>
                <a:latin typeface="Abhaya Libre Regular" panose="020B0604020202020204" charset="0"/>
                <a:cs typeface="Abhaya Libre Regular" panose="020B0604020202020204" charset="0"/>
              </a:rPr>
              <a:t>YOUR ROLE</a:t>
            </a:r>
          </a:p>
        </p:txBody>
      </p:sp>
    </p:spTree>
    <p:extLst>
      <p:ext uri="{BB962C8B-B14F-4D97-AF65-F5344CB8AC3E}">
        <p14:creationId xmlns:p14="http://schemas.microsoft.com/office/powerpoint/2010/main" val="10325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additive="base">
                                        <p:cTn id="2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 calcmode="lin" valueType="num">
                                      <p:cBhvr additive="base">
                                        <p:cTn id="2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additive="base">
                                        <p:cTn id="3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additive="base">
                                        <p:cTn id="3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58779" y="3932663"/>
            <a:ext cx="8422105" cy="2462213"/>
          </a:xfrm>
          <a:prstGeom prst="rect">
            <a:avLst/>
          </a:prstGeom>
        </p:spPr>
        <p:txBody>
          <a:bodyPr wrap="square" lIns="0" tIns="0" rIns="0" bIns="0" rtlCol="0" anchor="t">
            <a:spAutoFit/>
          </a:bodyPr>
          <a:lstStyle/>
          <a:p>
            <a:pPr>
              <a:lnSpc>
                <a:spcPts val="9600"/>
              </a:lnSpc>
            </a:pPr>
            <a:r>
              <a:rPr lang="en-US" sz="8000">
                <a:solidFill>
                  <a:srgbClr val="6D8856"/>
                </a:solidFill>
                <a:latin typeface="Montserrat Extra-Bold"/>
              </a:rPr>
              <a:t>Managing the Group</a:t>
            </a:r>
            <a:endParaRPr lang="en-US"/>
          </a:p>
        </p:txBody>
      </p:sp>
      <p:pic>
        <p:nvPicPr>
          <p:cNvPr id="3" name="Picture 3"/>
          <p:cNvPicPr>
            <a:picLocks noChangeAspect="1"/>
          </p:cNvPicPr>
          <p:nvPr/>
        </p:nvPicPr>
        <p:blipFill>
          <a:blip r:embed="rId3"/>
          <a:srcRect t="24492" b="5361"/>
          <a:stretch>
            <a:fillRect/>
          </a:stretch>
        </p:blipFill>
        <p:spPr>
          <a:xfrm>
            <a:off x="10100218" y="2037667"/>
            <a:ext cx="5899885" cy="621166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156354" y="1331409"/>
            <a:ext cx="9017199" cy="935834"/>
          </a:xfrm>
          <a:prstGeom prst="rect">
            <a:avLst/>
          </a:prstGeom>
        </p:spPr>
        <p:txBody>
          <a:bodyPr lIns="0" tIns="0" rIns="0" bIns="0" rtlCol="0" anchor="t">
            <a:spAutoFit/>
          </a:bodyPr>
          <a:lstStyle/>
          <a:p>
            <a:pPr>
              <a:lnSpc>
                <a:spcPts val="6989"/>
              </a:lnSpc>
            </a:pPr>
            <a:r>
              <a:rPr lang="en-US" sz="7200">
                <a:solidFill>
                  <a:srgbClr val="527450"/>
                </a:solidFill>
                <a:latin typeface="Cormorant SC Bold"/>
              </a:rPr>
              <a:t>Quiet Person</a:t>
            </a:r>
          </a:p>
        </p:txBody>
      </p:sp>
      <p:sp>
        <p:nvSpPr>
          <p:cNvPr id="20" name="Rectangle 19">
            <a:extLst>
              <a:ext uri="{FF2B5EF4-FFF2-40B4-BE49-F238E27FC236}">
                <a16:creationId xmlns:a16="http://schemas.microsoft.com/office/drawing/2014/main" id="{FD01980A-59DE-AE46-8D81-F30E37D60C53}"/>
              </a:ext>
            </a:extLst>
          </p:cNvPr>
          <p:cNvSpPr/>
          <p:nvPr/>
        </p:nvSpPr>
        <p:spPr>
          <a:xfrm>
            <a:off x="3810000" y="3009900"/>
            <a:ext cx="10668000" cy="5791137"/>
          </a:xfrm>
          <a:prstGeom prst="rect">
            <a:avLst/>
          </a:prstGeom>
        </p:spPr>
        <p:txBody>
          <a:bodyPr wrap="square">
            <a:spAutoFit/>
          </a:bodyPr>
          <a:lstStyle/>
          <a:p>
            <a:pPr marL="285750" indent="-285750" algn="ctr">
              <a:lnSpc>
                <a:spcPct val="150000"/>
              </a:lnSpc>
              <a:buFont typeface="Arial" panose="020B0604020202020204" pitchFamily="34" charset="0"/>
              <a:buChar char="•"/>
            </a:pPr>
            <a:r>
              <a:rPr lang="en-US" sz="3600" spc="140">
                <a:latin typeface="Montserrat Classic Bold" panose="020B0604020202020204" charset="0"/>
              </a:rPr>
              <a:t>Establish eye contact</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Ask directly in non-confrontational way</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Talk with them individually to brainstorm ways they can be comfortable in the group</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Do small steps. Praise and reinforce.</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Talking stick</a:t>
            </a:r>
          </a:p>
        </p:txBody>
      </p:sp>
      <p:pic>
        <p:nvPicPr>
          <p:cNvPr id="4" name="Picture 8">
            <a:extLst>
              <a:ext uri="{FF2B5EF4-FFF2-40B4-BE49-F238E27FC236}">
                <a16:creationId xmlns:a16="http://schemas.microsoft.com/office/drawing/2014/main" id="{B9E3C864-90F8-473E-B42D-96668BCDE67E}"/>
              </a:ext>
            </a:extLst>
          </p:cNvPr>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5" name="Picture 9">
            <a:extLst>
              <a:ext uri="{FF2B5EF4-FFF2-40B4-BE49-F238E27FC236}">
                <a16:creationId xmlns:a16="http://schemas.microsoft.com/office/drawing/2014/main" id="{6FA3B5A0-AB12-47C5-B1CF-10A320A272BC}"/>
              </a:ext>
            </a:extLst>
          </p:cNvPr>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6" name="TextBox 9">
            <a:extLst>
              <a:ext uri="{FF2B5EF4-FFF2-40B4-BE49-F238E27FC236}">
                <a16:creationId xmlns:a16="http://schemas.microsoft.com/office/drawing/2014/main" id="{2C367353-6A2D-4B2E-A081-A2AD4F40530D}"/>
              </a:ext>
            </a:extLst>
          </p:cNvPr>
          <p:cNvSpPr txBox="1"/>
          <p:nvPr/>
        </p:nvSpPr>
        <p:spPr>
          <a:xfrm>
            <a:off x="4467639" y="9347240"/>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TROY</a:t>
            </a:r>
            <a:endParaRPr lang="en-US" sz="1400" spc="155">
              <a:solidFill>
                <a:schemeClr val="bg2">
                  <a:lumMod val="50000"/>
                </a:schemeClr>
              </a:solidFill>
              <a:latin typeface="Aileron Regular Bold"/>
            </a:endParaRPr>
          </a:p>
        </p:txBody>
      </p:sp>
    </p:spTree>
    <p:extLst>
      <p:ext uri="{BB962C8B-B14F-4D97-AF65-F5344CB8AC3E}">
        <p14:creationId xmlns:p14="http://schemas.microsoft.com/office/powerpoint/2010/main" val="842422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156354" y="1331409"/>
            <a:ext cx="9017199" cy="935834"/>
          </a:xfrm>
          <a:prstGeom prst="rect">
            <a:avLst/>
          </a:prstGeom>
        </p:spPr>
        <p:txBody>
          <a:bodyPr lIns="0" tIns="0" rIns="0" bIns="0" rtlCol="0" anchor="t">
            <a:spAutoFit/>
          </a:bodyPr>
          <a:lstStyle/>
          <a:p>
            <a:pPr>
              <a:lnSpc>
                <a:spcPts val="6989"/>
              </a:lnSpc>
            </a:pPr>
            <a:r>
              <a:rPr lang="en-US" sz="7200">
                <a:solidFill>
                  <a:srgbClr val="527450"/>
                </a:solidFill>
                <a:latin typeface="Cormorant SC Bold"/>
              </a:rPr>
              <a:t>Over-Talker</a:t>
            </a:r>
          </a:p>
        </p:txBody>
      </p:sp>
      <p:sp>
        <p:nvSpPr>
          <p:cNvPr id="20" name="Rectangle 19">
            <a:extLst>
              <a:ext uri="{FF2B5EF4-FFF2-40B4-BE49-F238E27FC236}">
                <a16:creationId xmlns:a16="http://schemas.microsoft.com/office/drawing/2014/main" id="{FD01980A-59DE-AE46-8D81-F30E37D60C53}"/>
              </a:ext>
            </a:extLst>
          </p:cNvPr>
          <p:cNvSpPr/>
          <p:nvPr/>
        </p:nvSpPr>
        <p:spPr>
          <a:xfrm>
            <a:off x="3810000" y="3009900"/>
            <a:ext cx="10668000" cy="4976747"/>
          </a:xfrm>
          <a:prstGeom prst="rect">
            <a:avLst/>
          </a:prstGeom>
        </p:spPr>
        <p:txBody>
          <a:bodyPr wrap="square" lIns="91440" tIns="45720" rIns="91440" bIns="45720" anchor="t">
            <a:spAutoFit/>
          </a:bodyPr>
          <a:lstStyle/>
          <a:p>
            <a:pPr marL="285750" indent="-285750" algn="ctr">
              <a:lnSpc>
                <a:spcPct val="150000"/>
              </a:lnSpc>
              <a:buFont typeface="Arial" panose="020B0604020202020204" pitchFamily="34" charset="0"/>
              <a:buChar char="•"/>
            </a:pPr>
            <a:r>
              <a:rPr lang="en-US" sz="3600" spc="140">
                <a:latin typeface="Montserrat Classic Bold" panose="020B0604020202020204" charset="0"/>
              </a:rPr>
              <a:t>Remind the group about the guidelines</a:t>
            </a:r>
          </a:p>
          <a:p>
            <a:pPr marL="285750" indent="-285750" algn="ctr">
              <a:lnSpc>
                <a:spcPct val="150000"/>
              </a:lnSpc>
              <a:buFont typeface="Arial" panose="020B0604020202020204" pitchFamily="34" charset="0"/>
              <a:buChar char="•"/>
            </a:pPr>
            <a:r>
              <a:rPr lang="en-US" sz="3600" spc="140">
                <a:latin typeface="Montserrat Classic Bold"/>
              </a:rPr>
              <a:t>Be assertive and gentle</a:t>
            </a:r>
            <a:endParaRPr lang="en-US" sz="3600" spc="140">
              <a:latin typeface="Montserrat Classic Bold" panose="020B0604020202020204" charset="0"/>
            </a:endParaRP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Works in pairs or small groups</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Give timeframe to clarify expectations</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Speak to them individually</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Give them a responsibility</a:t>
            </a:r>
          </a:p>
        </p:txBody>
      </p:sp>
      <p:pic>
        <p:nvPicPr>
          <p:cNvPr id="4" name="Picture 8">
            <a:extLst>
              <a:ext uri="{FF2B5EF4-FFF2-40B4-BE49-F238E27FC236}">
                <a16:creationId xmlns:a16="http://schemas.microsoft.com/office/drawing/2014/main" id="{C8FB8DE6-B59C-4B31-AF15-79A83DA29858}"/>
              </a:ext>
            </a:extLst>
          </p:cNvPr>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5" name="Picture 9">
            <a:extLst>
              <a:ext uri="{FF2B5EF4-FFF2-40B4-BE49-F238E27FC236}">
                <a16:creationId xmlns:a16="http://schemas.microsoft.com/office/drawing/2014/main" id="{2E2470FC-4E81-449C-ABFC-041493DEB59B}"/>
              </a:ext>
            </a:extLst>
          </p:cNvPr>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6" name="TextBox 9">
            <a:extLst>
              <a:ext uri="{FF2B5EF4-FFF2-40B4-BE49-F238E27FC236}">
                <a16:creationId xmlns:a16="http://schemas.microsoft.com/office/drawing/2014/main" id="{4515A7EB-76C1-40FD-B21E-97A75DA650C7}"/>
              </a:ext>
            </a:extLst>
          </p:cNvPr>
          <p:cNvSpPr txBox="1"/>
          <p:nvPr/>
        </p:nvSpPr>
        <p:spPr>
          <a:xfrm>
            <a:off x="4467639" y="9347240"/>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CHANELLE</a:t>
            </a:r>
            <a:endParaRPr lang="en-US" sz="1400" spc="155">
              <a:solidFill>
                <a:schemeClr val="bg2">
                  <a:lumMod val="50000"/>
                </a:schemeClr>
              </a:solidFill>
              <a:latin typeface="Aileron Regular Bold"/>
            </a:endParaRPr>
          </a:p>
        </p:txBody>
      </p:sp>
    </p:spTree>
    <p:extLst>
      <p:ext uri="{BB962C8B-B14F-4D97-AF65-F5344CB8AC3E}">
        <p14:creationId xmlns:p14="http://schemas.microsoft.com/office/powerpoint/2010/main" val="1400072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156354" y="1331409"/>
            <a:ext cx="9017199" cy="935834"/>
          </a:xfrm>
          <a:prstGeom prst="rect">
            <a:avLst/>
          </a:prstGeom>
        </p:spPr>
        <p:txBody>
          <a:bodyPr lIns="0" tIns="0" rIns="0" bIns="0" rtlCol="0" anchor="t">
            <a:spAutoFit/>
          </a:bodyPr>
          <a:lstStyle/>
          <a:p>
            <a:pPr>
              <a:lnSpc>
                <a:spcPts val="6989"/>
              </a:lnSpc>
            </a:pPr>
            <a:r>
              <a:rPr lang="en-US" sz="7200">
                <a:solidFill>
                  <a:srgbClr val="527450"/>
                </a:solidFill>
                <a:latin typeface="Cormorant SC Bold"/>
              </a:rPr>
              <a:t>Off-Topic</a:t>
            </a:r>
          </a:p>
        </p:txBody>
      </p:sp>
      <p:sp>
        <p:nvSpPr>
          <p:cNvPr id="20" name="Rectangle 19">
            <a:extLst>
              <a:ext uri="{FF2B5EF4-FFF2-40B4-BE49-F238E27FC236}">
                <a16:creationId xmlns:a16="http://schemas.microsoft.com/office/drawing/2014/main" id="{FD01980A-59DE-AE46-8D81-F30E37D60C53}"/>
              </a:ext>
            </a:extLst>
          </p:cNvPr>
          <p:cNvSpPr/>
          <p:nvPr/>
        </p:nvSpPr>
        <p:spPr>
          <a:xfrm>
            <a:off x="3810000" y="3009900"/>
            <a:ext cx="10668000" cy="1652760"/>
          </a:xfrm>
          <a:prstGeom prst="rect">
            <a:avLst/>
          </a:prstGeom>
        </p:spPr>
        <p:txBody>
          <a:bodyPr wrap="square">
            <a:spAutoFit/>
          </a:bodyPr>
          <a:lstStyle/>
          <a:p>
            <a:pPr marL="285750" indent="-285750" algn="ctr">
              <a:lnSpc>
                <a:spcPct val="150000"/>
              </a:lnSpc>
              <a:buFont typeface="Arial" panose="020B0604020202020204" pitchFamily="34" charset="0"/>
              <a:buChar char="•"/>
            </a:pPr>
            <a:r>
              <a:rPr lang="en-US" sz="3600" spc="140">
                <a:latin typeface="Montserrat Classic Bold" panose="020B0604020202020204" charset="0"/>
              </a:rPr>
              <a:t>Redirect the conversation</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Gently remind the group</a:t>
            </a:r>
          </a:p>
        </p:txBody>
      </p:sp>
      <p:pic>
        <p:nvPicPr>
          <p:cNvPr id="4" name="Picture 8">
            <a:extLst>
              <a:ext uri="{FF2B5EF4-FFF2-40B4-BE49-F238E27FC236}">
                <a16:creationId xmlns:a16="http://schemas.microsoft.com/office/drawing/2014/main" id="{01F52DAB-E23C-47FF-8936-07BA97D250E3}"/>
              </a:ext>
            </a:extLst>
          </p:cNvPr>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5" name="Picture 9">
            <a:extLst>
              <a:ext uri="{FF2B5EF4-FFF2-40B4-BE49-F238E27FC236}">
                <a16:creationId xmlns:a16="http://schemas.microsoft.com/office/drawing/2014/main" id="{B445542C-27A2-4FE1-B71F-A8E9183AFC1D}"/>
              </a:ext>
            </a:extLst>
          </p:cNvPr>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6" name="TextBox 9">
            <a:extLst>
              <a:ext uri="{FF2B5EF4-FFF2-40B4-BE49-F238E27FC236}">
                <a16:creationId xmlns:a16="http://schemas.microsoft.com/office/drawing/2014/main" id="{BAAABFA9-0B2D-4C8A-A34E-D885075DF019}"/>
              </a:ext>
            </a:extLst>
          </p:cNvPr>
          <p:cNvSpPr txBox="1"/>
          <p:nvPr/>
        </p:nvSpPr>
        <p:spPr>
          <a:xfrm>
            <a:off x="4050195" y="9287606"/>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TROY</a:t>
            </a:r>
            <a:endParaRPr lang="en-US" sz="1400" spc="155">
              <a:solidFill>
                <a:schemeClr val="bg2">
                  <a:lumMod val="50000"/>
                </a:schemeClr>
              </a:solidFill>
              <a:latin typeface="Aileron Regular Bold"/>
            </a:endParaRPr>
          </a:p>
        </p:txBody>
      </p:sp>
    </p:spTree>
    <p:extLst>
      <p:ext uri="{BB962C8B-B14F-4D97-AF65-F5344CB8AC3E}">
        <p14:creationId xmlns:p14="http://schemas.microsoft.com/office/powerpoint/2010/main" val="3148683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156354" y="1331409"/>
            <a:ext cx="9017199" cy="935834"/>
          </a:xfrm>
          <a:prstGeom prst="rect">
            <a:avLst/>
          </a:prstGeom>
        </p:spPr>
        <p:txBody>
          <a:bodyPr lIns="0" tIns="0" rIns="0" bIns="0" rtlCol="0" anchor="t">
            <a:spAutoFit/>
          </a:bodyPr>
          <a:lstStyle/>
          <a:p>
            <a:pPr>
              <a:lnSpc>
                <a:spcPts val="6989"/>
              </a:lnSpc>
            </a:pPr>
            <a:r>
              <a:rPr lang="en-US" sz="7200">
                <a:solidFill>
                  <a:srgbClr val="527450"/>
                </a:solidFill>
                <a:latin typeface="Cormorant SC Bold"/>
              </a:rPr>
              <a:t>Distracting</a:t>
            </a:r>
          </a:p>
        </p:txBody>
      </p:sp>
      <p:sp>
        <p:nvSpPr>
          <p:cNvPr id="20" name="Rectangle 19">
            <a:extLst>
              <a:ext uri="{FF2B5EF4-FFF2-40B4-BE49-F238E27FC236}">
                <a16:creationId xmlns:a16="http://schemas.microsoft.com/office/drawing/2014/main" id="{FD01980A-59DE-AE46-8D81-F30E37D60C53}"/>
              </a:ext>
            </a:extLst>
          </p:cNvPr>
          <p:cNvSpPr/>
          <p:nvPr/>
        </p:nvSpPr>
        <p:spPr>
          <a:xfrm>
            <a:off x="3810000" y="3009900"/>
            <a:ext cx="10668000" cy="3314754"/>
          </a:xfrm>
          <a:prstGeom prst="rect">
            <a:avLst/>
          </a:prstGeom>
        </p:spPr>
        <p:txBody>
          <a:bodyPr wrap="square">
            <a:spAutoFit/>
          </a:bodyPr>
          <a:lstStyle/>
          <a:p>
            <a:pPr marL="285750" indent="-285750" algn="ctr">
              <a:lnSpc>
                <a:spcPct val="150000"/>
              </a:lnSpc>
              <a:buFont typeface="Arial" panose="020B0604020202020204" pitchFamily="34" charset="0"/>
              <a:buChar char="•"/>
            </a:pPr>
            <a:r>
              <a:rPr lang="en-US" sz="3600" spc="140">
                <a:latin typeface="Montserrat Classic Bold" panose="020B0604020202020204" charset="0"/>
              </a:rPr>
              <a:t>Use a direct approach</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Use “I” statements</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Remind the group about the agreement</a:t>
            </a: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Speak to the youth after the group</a:t>
            </a:r>
          </a:p>
        </p:txBody>
      </p:sp>
      <p:pic>
        <p:nvPicPr>
          <p:cNvPr id="4" name="Picture 8">
            <a:extLst>
              <a:ext uri="{FF2B5EF4-FFF2-40B4-BE49-F238E27FC236}">
                <a16:creationId xmlns:a16="http://schemas.microsoft.com/office/drawing/2014/main" id="{EDECE538-5B7E-455A-AF9E-70915077ABED}"/>
              </a:ext>
            </a:extLst>
          </p:cNvPr>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5" name="Picture 9">
            <a:extLst>
              <a:ext uri="{FF2B5EF4-FFF2-40B4-BE49-F238E27FC236}">
                <a16:creationId xmlns:a16="http://schemas.microsoft.com/office/drawing/2014/main" id="{B663AEA8-5579-4FB6-AE89-947503CB4B25}"/>
              </a:ext>
            </a:extLst>
          </p:cNvPr>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6" name="TextBox 9">
            <a:extLst>
              <a:ext uri="{FF2B5EF4-FFF2-40B4-BE49-F238E27FC236}">
                <a16:creationId xmlns:a16="http://schemas.microsoft.com/office/drawing/2014/main" id="{FDC33884-765E-4078-A86E-AC6516EE6090}"/>
              </a:ext>
            </a:extLst>
          </p:cNvPr>
          <p:cNvSpPr txBox="1"/>
          <p:nvPr/>
        </p:nvSpPr>
        <p:spPr>
          <a:xfrm>
            <a:off x="4248978" y="8955591"/>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TROY</a:t>
            </a:r>
            <a:endParaRPr lang="en-US" sz="1400" spc="155">
              <a:solidFill>
                <a:schemeClr val="bg2">
                  <a:lumMod val="50000"/>
                </a:schemeClr>
              </a:solidFill>
              <a:latin typeface="Aileron Regular Bold"/>
            </a:endParaRPr>
          </a:p>
        </p:txBody>
      </p:sp>
    </p:spTree>
    <p:extLst>
      <p:ext uri="{BB962C8B-B14F-4D97-AF65-F5344CB8AC3E}">
        <p14:creationId xmlns:p14="http://schemas.microsoft.com/office/powerpoint/2010/main" val="976046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156354" y="1331409"/>
            <a:ext cx="9017199" cy="935834"/>
          </a:xfrm>
          <a:prstGeom prst="rect">
            <a:avLst/>
          </a:prstGeom>
        </p:spPr>
        <p:txBody>
          <a:bodyPr lIns="0" tIns="0" rIns="0" bIns="0" rtlCol="0" anchor="t">
            <a:spAutoFit/>
          </a:bodyPr>
          <a:lstStyle/>
          <a:p>
            <a:pPr>
              <a:lnSpc>
                <a:spcPts val="6989"/>
              </a:lnSpc>
            </a:pPr>
            <a:r>
              <a:rPr lang="en-US" sz="7200">
                <a:solidFill>
                  <a:srgbClr val="527450"/>
                </a:solidFill>
                <a:latin typeface="Cormorant SC Bold"/>
              </a:rPr>
              <a:t>Advice Giver</a:t>
            </a:r>
          </a:p>
        </p:txBody>
      </p:sp>
      <p:sp>
        <p:nvSpPr>
          <p:cNvPr id="20" name="Rectangle 19">
            <a:extLst>
              <a:ext uri="{FF2B5EF4-FFF2-40B4-BE49-F238E27FC236}">
                <a16:creationId xmlns:a16="http://schemas.microsoft.com/office/drawing/2014/main" id="{FD01980A-59DE-AE46-8D81-F30E37D60C53}"/>
              </a:ext>
            </a:extLst>
          </p:cNvPr>
          <p:cNvSpPr/>
          <p:nvPr/>
        </p:nvSpPr>
        <p:spPr>
          <a:xfrm>
            <a:off x="3810000" y="3009900"/>
            <a:ext cx="10668000" cy="4976747"/>
          </a:xfrm>
          <a:prstGeom prst="rect">
            <a:avLst/>
          </a:prstGeom>
        </p:spPr>
        <p:txBody>
          <a:bodyPr wrap="square">
            <a:spAutoFit/>
          </a:bodyPr>
          <a:lstStyle/>
          <a:p>
            <a:pPr marL="285750" indent="-285750" algn="ctr">
              <a:lnSpc>
                <a:spcPct val="150000"/>
              </a:lnSpc>
              <a:buFont typeface="Arial" panose="020B0604020202020204" pitchFamily="34" charset="0"/>
              <a:buChar char="•"/>
            </a:pPr>
            <a:r>
              <a:rPr lang="en-US" sz="3600" spc="140">
                <a:latin typeface="Montserrat Classic Bold" panose="020B0604020202020204" charset="0"/>
              </a:rPr>
              <a:t>“Have you experienced that? If so, how was it resolved?”</a:t>
            </a:r>
          </a:p>
          <a:p>
            <a:pPr marL="285750" indent="-285750" algn="ctr">
              <a:lnSpc>
                <a:spcPct val="150000"/>
              </a:lnSpc>
              <a:buFont typeface="Arial" panose="020B0604020202020204" pitchFamily="34" charset="0"/>
              <a:buChar char="•"/>
            </a:pPr>
            <a:endParaRPr lang="en-US" sz="3600" spc="140">
              <a:latin typeface="Montserrat Classic Bold" panose="020B0604020202020204" charset="0"/>
            </a:endParaRPr>
          </a:p>
          <a:p>
            <a:pPr marL="285750" indent="-285750" algn="ctr">
              <a:lnSpc>
                <a:spcPct val="150000"/>
              </a:lnSpc>
              <a:buFont typeface="Arial" panose="020B0604020202020204" pitchFamily="34" charset="0"/>
              <a:buChar char="•"/>
            </a:pPr>
            <a:r>
              <a:rPr lang="en-US" sz="3600" spc="140">
                <a:latin typeface="Montserrat Classic Bold" panose="020B0604020202020204" charset="0"/>
              </a:rPr>
              <a:t>Help the group become aware of difference between advice-giving and listening</a:t>
            </a:r>
          </a:p>
        </p:txBody>
      </p:sp>
      <p:pic>
        <p:nvPicPr>
          <p:cNvPr id="4" name="Picture 8">
            <a:extLst>
              <a:ext uri="{FF2B5EF4-FFF2-40B4-BE49-F238E27FC236}">
                <a16:creationId xmlns:a16="http://schemas.microsoft.com/office/drawing/2014/main" id="{8D89CC61-938A-46AA-A70F-9AA2981DD9EA}"/>
              </a:ext>
            </a:extLst>
          </p:cNvPr>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5" name="Picture 9">
            <a:extLst>
              <a:ext uri="{FF2B5EF4-FFF2-40B4-BE49-F238E27FC236}">
                <a16:creationId xmlns:a16="http://schemas.microsoft.com/office/drawing/2014/main" id="{7DCD2C9D-1EA1-4B51-AAFB-FD901DFE1802}"/>
              </a:ext>
            </a:extLst>
          </p:cNvPr>
          <p:cNvPicPr>
            <a:picLocks noChangeAspect="1"/>
          </p:cNvPicPr>
          <p:nvPr/>
        </p:nvPicPr>
        <p:blipFill>
          <a:blip r:embed="rId3"/>
          <a:srcRect/>
          <a:stretch>
            <a:fillRect/>
          </a:stretch>
        </p:blipFill>
        <p:spPr>
          <a:xfrm rot="9833616">
            <a:off x="-975793" y="7228718"/>
            <a:ext cx="5033634" cy="5711925"/>
          </a:xfrm>
          <a:prstGeom prst="rect">
            <a:avLst/>
          </a:prstGeom>
        </p:spPr>
      </p:pic>
    </p:spTree>
    <p:extLst>
      <p:ext uri="{BB962C8B-B14F-4D97-AF65-F5344CB8AC3E}">
        <p14:creationId xmlns:p14="http://schemas.microsoft.com/office/powerpoint/2010/main" val="3524719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156354" y="1331409"/>
            <a:ext cx="9017199" cy="935834"/>
          </a:xfrm>
          <a:prstGeom prst="rect">
            <a:avLst/>
          </a:prstGeom>
        </p:spPr>
        <p:txBody>
          <a:bodyPr lIns="0" tIns="0" rIns="0" bIns="0" rtlCol="0" anchor="t">
            <a:spAutoFit/>
          </a:bodyPr>
          <a:lstStyle/>
          <a:p>
            <a:pPr>
              <a:lnSpc>
                <a:spcPts val="6989"/>
              </a:lnSpc>
            </a:pPr>
            <a:r>
              <a:rPr lang="en-US" sz="7200">
                <a:solidFill>
                  <a:srgbClr val="527450"/>
                </a:solidFill>
                <a:latin typeface="Cormorant SC Bold"/>
              </a:rPr>
              <a:t>No Interest</a:t>
            </a:r>
          </a:p>
        </p:txBody>
      </p:sp>
      <p:sp>
        <p:nvSpPr>
          <p:cNvPr id="20" name="Rectangle 19">
            <a:extLst>
              <a:ext uri="{FF2B5EF4-FFF2-40B4-BE49-F238E27FC236}">
                <a16:creationId xmlns:a16="http://schemas.microsoft.com/office/drawing/2014/main" id="{FD01980A-59DE-AE46-8D81-F30E37D60C53}"/>
              </a:ext>
            </a:extLst>
          </p:cNvPr>
          <p:cNvSpPr/>
          <p:nvPr/>
        </p:nvSpPr>
        <p:spPr>
          <a:xfrm>
            <a:off x="2895600" y="2781300"/>
            <a:ext cx="12496800" cy="4129144"/>
          </a:xfrm>
          <a:prstGeom prst="rect">
            <a:avLst/>
          </a:prstGeom>
        </p:spPr>
        <p:txBody>
          <a:bodyPr wrap="square">
            <a:spAutoFit/>
          </a:bodyPr>
          <a:lstStyle/>
          <a:p>
            <a:pPr marL="571500" indent="-571500" algn="ctr">
              <a:lnSpc>
                <a:spcPct val="150000"/>
              </a:lnSpc>
              <a:buFont typeface="Arial" panose="020B0604020202020204" pitchFamily="34" charset="0"/>
              <a:buChar char="•"/>
            </a:pPr>
            <a:r>
              <a:rPr lang="en-US" sz="3600" spc="140">
                <a:latin typeface="Montserrat Classic Bold" panose="020B0604020202020204" charset="0"/>
              </a:rPr>
              <a:t>“What can I do to make it better/easier for you?”</a:t>
            </a:r>
          </a:p>
          <a:p>
            <a:pPr marL="571500" indent="-571500" algn="ctr">
              <a:lnSpc>
                <a:spcPct val="150000"/>
              </a:lnSpc>
              <a:buFont typeface="Arial" panose="020B0604020202020204" pitchFamily="34" charset="0"/>
              <a:buChar char="•"/>
            </a:pPr>
            <a:r>
              <a:rPr lang="en-US" sz="3600" spc="140">
                <a:latin typeface="Montserrat Classic Bold" panose="020B0604020202020204" charset="0"/>
              </a:rPr>
              <a:t>Acknowledge and empathize</a:t>
            </a:r>
          </a:p>
          <a:p>
            <a:pPr marL="571500" indent="-571500" algn="ctr">
              <a:lnSpc>
                <a:spcPct val="150000"/>
              </a:lnSpc>
              <a:buFont typeface="Arial" panose="020B0604020202020204" pitchFamily="34" charset="0"/>
              <a:buChar char="•"/>
            </a:pPr>
            <a:r>
              <a:rPr lang="en-US" sz="3600" spc="140">
                <a:latin typeface="Montserrat Classic Bold" panose="020B0604020202020204" charset="0"/>
              </a:rPr>
              <a:t>Look for their passions and interest</a:t>
            </a:r>
          </a:p>
          <a:p>
            <a:pPr marL="571500" indent="-571500" algn="ctr">
              <a:lnSpc>
                <a:spcPct val="150000"/>
              </a:lnSpc>
              <a:buFont typeface="Arial" panose="020B0604020202020204" pitchFamily="34" charset="0"/>
              <a:buChar char="•"/>
            </a:pPr>
            <a:r>
              <a:rPr lang="en-US" sz="3600" spc="140">
                <a:latin typeface="Montserrat Classic Bold" panose="020B0604020202020204" charset="0"/>
              </a:rPr>
              <a:t>Thank them for being there</a:t>
            </a:r>
          </a:p>
        </p:txBody>
      </p:sp>
      <p:pic>
        <p:nvPicPr>
          <p:cNvPr id="4" name="Picture 8">
            <a:extLst>
              <a:ext uri="{FF2B5EF4-FFF2-40B4-BE49-F238E27FC236}">
                <a16:creationId xmlns:a16="http://schemas.microsoft.com/office/drawing/2014/main" id="{D64E9E46-250F-4F4A-BCF1-0D90161CBB22}"/>
              </a:ext>
            </a:extLst>
          </p:cNvPr>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5" name="Picture 9">
            <a:extLst>
              <a:ext uri="{FF2B5EF4-FFF2-40B4-BE49-F238E27FC236}">
                <a16:creationId xmlns:a16="http://schemas.microsoft.com/office/drawing/2014/main" id="{BC7A6D8C-5DEA-4F7F-9E9E-F35B471CD749}"/>
              </a:ext>
            </a:extLst>
          </p:cNvPr>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6" name="TextBox 9">
            <a:extLst>
              <a:ext uri="{FF2B5EF4-FFF2-40B4-BE49-F238E27FC236}">
                <a16:creationId xmlns:a16="http://schemas.microsoft.com/office/drawing/2014/main" id="{8B7BD350-59FE-4BC4-AD39-6D782ECA4481}"/>
              </a:ext>
            </a:extLst>
          </p:cNvPr>
          <p:cNvSpPr txBox="1"/>
          <p:nvPr/>
        </p:nvSpPr>
        <p:spPr>
          <a:xfrm>
            <a:off x="4467639" y="9347240"/>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CHANELLE</a:t>
            </a:r>
            <a:endParaRPr lang="en-US" sz="1400" spc="155">
              <a:solidFill>
                <a:schemeClr val="bg2">
                  <a:lumMod val="50000"/>
                </a:schemeClr>
              </a:solidFill>
              <a:latin typeface="Aileron Regular Bold"/>
            </a:endParaRPr>
          </a:p>
        </p:txBody>
      </p:sp>
    </p:spTree>
    <p:extLst>
      <p:ext uri="{BB962C8B-B14F-4D97-AF65-F5344CB8AC3E}">
        <p14:creationId xmlns:p14="http://schemas.microsoft.com/office/powerpoint/2010/main" val="3027727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156354" y="1331409"/>
            <a:ext cx="9017199" cy="935834"/>
          </a:xfrm>
          <a:prstGeom prst="rect">
            <a:avLst/>
          </a:prstGeom>
        </p:spPr>
        <p:txBody>
          <a:bodyPr lIns="0" tIns="0" rIns="0" bIns="0" rtlCol="0" anchor="t">
            <a:spAutoFit/>
          </a:bodyPr>
          <a:lstStyle/>
          <a:p>
            <a:pPr>
              <a:lnSpc>
                <a:spcPts val="6989"/>
              </a:lnSpc>
            </a:pPr>
            <a:r>
              <a:rPr lang="en-US" sz="7200">
                <a:solidFill>
                  <a:srgbClr val="527450"/>
                </a:solidFill>
                <a:latin typeface="Cormorant SC Bold"/>
              </a:rPr>
              <a:t>Prejudice</a:t>
            </a:r>
          </a:p>
        </p:txBody>
      </p:sp>
      <p:sp>
        <p:nvSpPr>
          <p:cNvPr id="20" name="Rectangle 19">
            <a:extLst>
              <a:ext uri="{FF2B5EF4-FFF2-40B4-BE49-F238E27FC236}">
                <a16:creationId xmlns:a16="http://schemas.microsoft.com/office/drawing/2014/main" id="{FD01980A-59DE-AE46-8D81-F30E37D60C53}"/>
              </a:ext>
            </a:extLst>
          </p:cNvPr>
          <p:cNvSpPr/>
          <p:nvPr/>
        </p:nvSpPr>
        <p:spPr>
          <a:xfrm>
            <a:off x="2895600" y="2781300"/>
            <a:ext cx="12496800" cy="4145750"/>
          </a:xfrm>
          <a:prstGeom prst="rect">
            <a:avLst/>
          </a:prstGeom>
        </p:spPr>
        <p:txBody>
          <a:bodyPr wrap="square">
            <a:spAutoFit/>
          </a:bodyPr>
          <a:lstStyle/>
          <a:p>
            <a:pPr marL="571500" indent="-571500" algn="ctr">
              <a:lnSpc>
                <a:spcPct val="150000"/>
              </a:lnSpc>
              <a:buFont typeface="Arial" panose="020B0604020202020204" pitchFamily="34" charset="0"/>
              <a:buChar char="•"/>
            </a:pPr>
            <a:r>
              <a:rPr lang="en-US" sz="3600" spc="140">
                <a:latin typeface="Montserrat Classic Bold" panose="020B0604020202020204" charset="0"/>
              </a:rPr>
              <a:t>Take it as an opportunity to challenge assumptions</a:t>
            </a:r>
          </a:p>
          <a:p>
            <a:pPr marL="571500" indent="-571500" algn="ctr">
              <a:lnSpc>
                <a:spcPct val="150000"/>
              </a:lnSpc>
              <a:buFont typeface="Arial" panose="020B0604020202020204" pitchFamily="34" charset="0"/>
              <a:buChar char="•"/>
            </a:pPr>
            <a:r>
              <a:rPr lang="en-US" sz="3600" spc="140">
                <a:latin typeface="Montserrat Classic Bold" panose="020B0604020202020204" charset="0"/>
              </a:rPr>
              <a:t>Be aware of your own biases and values</a:t>
            </a:r>
          </a:p>
          <a:p>
            <a:pPr marL="571500" indent="-571500" algn="ctr">
              <a:lnSpc>
                <a:spcPct val="150000"/>
              </a:lnSpc>
              <a:buFont typeface="Arial" panose="020B0604020202020204" pitchFamily="34" charset="0"/>
              <a:buChar char="•"/>
            </a:pPr>
            <a:r>
              <a:rPr lang="en-US" sz="3600" spc="140">
                <a:latin typeface="Montserrat Classic Bold" panose="020B0604020202020204" charset="0"/>
              </a:rPr>
              <a:t>Encourage and develop activities that honor diversity</a:t>
            </a:r>
          </a:p>
        </p:txBody>
      </p:sp>
      <p:pic>
        <p:nvPicPr>
          <p:cNvPr id="4" name="Picture 8">
            <a:extLst>
              <a:ext uri="{FF2B5EF4-FFF2-40B4-BE49-F238E27FC236}">
                <a16:creationId xmlns:a16="http://schemas.microsoft.com/office/drawing/2014/main" id="{D97E09E9-F743-407E-92EA-375F67E5F259}"/>
              </a:ext>
            </a:extLst>
          </p:cNvPr>
          <p:cNvPicPr>
            <a:picLocks noChangeAspect="1"/>
          </p:cNvPicPr>
          <p:nvPr/>
        </p:nvPicPr>
        <p:blipFill>
          <a:blip r:embed="rId3"/>
          <a:srcRect/>
          <a:stretch>
            <a:fillRect/>
          </a:stretch>
        </p:blipFill>
        <p:spPr>
          <a:xfrm rot="-238760">
            <a:off x="13964265" y="-1243382"/>
            <a:ext cx="5179785" cy="5877770"/>
          </a:xfrm>
          <a:prstGeom prst="rect">
            <a:avLst/>
          </a:prstGeom>
        </p:spPr>
      </p:pic>
      <p:pic>
        <p:nvPicPr>
          <p:cNvPr id="5" name="Picture 9">
            <a:extLst>
              <a:ext uri="{FF2B5EF4-FFF2-40B4-BE49-F238E27FC236}">
                <a16:creationId xmlns:a16="http://schemas.microsoft.com/office/drawing/2014/main" id="{C6A0EB70-12FE-43D8-9A50-03977CBC843D}"/>
              </a:ext>
            </a:extLst>
          </p:cNvPr>
          <p:cNvPicPr>
            <a:picLocks noChangeAspect="1"/>
          </p:cNvPicPr>
          <p:nvPr/>
        </p:nvPicPr>
        <p:blipFill>
          <a:blip r:embed="rId3"/>
          <a:srcRect/>
          <a:stretch>
            <a:fillRect/>
          </a:stretch>
        </p:blipFill>
        <p:spPr>
          <a:xfrm rot="9833616">
            <a:off x="-975793" y="7228718"/>
            <a:ext cx="5033634" cy="5711925"/>
          </a:xfrm>
          <a:prstGeom prst="rect">
            <a:avLst/>
          </a:prstGeom>
        </p:spPr>
      </p:pic>
      <p:sp>
        <p:nvSpPr>
          <p:cNvPr id="6" name="TextBox 9">
            <a:extLst>
              <a:ext uri="{FF2B5EF4-FFF2-40B4-BE49-F238E27FC236}">
                <a16:creationId xmlns:a16="http://schemas.microsoft.com/office/drawing/2014/main" id="{2413E79C-F1FC-4838-8EA4-CEB58E7FEF69}"/>
              </a:ext>
            </a:extLst>
          </p:cNvPr>
          <p:cNvSpPr txBox="1"/>
          <p:nvPr/>
        </p:nvSpPr>
        <p:spPr>
          <a:xfrm>
            <a:off x="4467639" y="9347240"/>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CHANELLE</a:t>
            </a:r>
            <a:endParaRPr lang="en-US" sz="1400" spc="155">
              <a:solidFill>
                <a:schemeClr val="bg2">
                  <a:lumMod val="50000"/>
                </a:schemeClr>
              </a:solidFill>
              <a:latin typeface="Aileron Regular Bold"/>
            </a:endParaRPr>
          </a:p>
        </p:txBody>
      </p:sp>
    </p:spTree>
    <p:extLst>
      <p:ext uri="{BB962C8B-B14F-4D97-AF65-F5344CB8AC3E}">
        <p14:creationId xmlns:p14="http://schemas.microsoft.com/office/powerpoint/2010/main" val="1738272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5659" b="38836"/>
          <a:stretch>
            <a:fillRect/>
          </a:stretch>
        </p:blipFill>
        <p:spPr>
          <a:xfrm>
            <a:off x="-128176" y="-134900"/>
            <a:ext cx="18540543" cy="4385678"/>
          </a:xfrm>
          <a:prstGeom prst="rect">
            <a:avLst/>
          </a:prstGeom>
        </p:spPr>
      </p:pic>
      <p:sp>
        <p:nvSpPr>
          <p:cNvPr id="3" name="TextBox 3"/>
          <p:cNvSpPr txBox="1"/>
          <p:nvPr/>
        </p:nvSpPr>
        <p:spPr>
          <a:xfrm>
            <a:off x="1028700" y="6672995"/>
            <a:ext cx="6782850" cy="1201312"/>
          </a:xfrm>
          <a:prstGeom prst="rect">
            <a:avLst/>
          </a:prstGeom>
        </p:spPr>
        <p:txBody>
          <a:bodyPr lIns="0" tIns="0" rIns="0" bIns="0" rtlCol="0" anchor="t">
            <a:spAutoFit/>
          </a:bodyPr>
          <a:lstStyle/>
          <a:p>
            <a:pPr>
              <a:lnSpc>
                <a:spcPts val="9599"/>
              </a:lnSpc>
            </a:pPr>
            <a:r>
              <a:rPr lang="en-US" sz="7999">
                <a:solidFill>
                  <a:srgbClr val="6D8856"/>
                </a:solidFill>
                <a:latin typeface="Montserrat Extra-Bold"/>
              </a:rPr>
              <a:t>facilitator</a:t>
            </a:r>
          </a:p>
        </p:txBody>
      </p:sp>
      <p:sp>
        <p:nvSpPr>
          <p:cNvPr id="4" name="TextBox 4"/>
          <p:cNvSpPr txBox="1"/>
          <p:nvPr/>
        </p:nvSpPr>
        <p:spPr>
          <a:xfrm>
            <a:off x="8534400" y="5700431"/>
            <a:ext cx="9357359" cy="3146439"/>
          </a:xfrm>
          <a:prstGeom prst="rect">
            <a:avLst/>
          </a:prstGeom>
        </p:spPr>
        <p:txBody>
          <a:bodyPr wrap="square" lIns="0" tIns="0" rIns="0" bIns="0" rtlCol="0" anchor="t">
            <a:spAutoFit/>
          </a:bodyPr>
          <a:lstStyle/>
          <a:p>
            <a:pPr>
              <a:lnSpc>
                <a:spcPct val="114999"/>
              </a:lnSpc>
            </a:pPr>
            <a:r>
              <a:rPr lang="en-US" sz="3600">
                <a:solidFill>
                  <a:srgbClr val="2C453E"/>
                </a:solidFill>
                <a:latin typeface="Montserrat"/>
              </a:rPr>
              <a:t>someone who helps to bring about an outcome (such as learning, productivity, or communication) by </a:t>
            </a:r>
            <a:r>
              <a:rPr lang="en-US" sz="3600">
                <a:solidFill>
                  <a:srgbClr val="2C453E"/>
                </a:solidFill>
                <a:latin typeface="Montserrat Bold"/>
              </a:rPr>
              <a:t>providing indirect or unobtrusive assistance, guidance, or supervision</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rcRect t="2813" b="126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086207" y="3105018"/>
            <a:ext cx="14115585" cy="4219838"/>
            <a:chOff x="0" y="190500"/>
            <a:chExt cx="18820780" cy="5626451"/>
          </a:xfrm>
        </p:grpSpPr>
        <p:sp>
          <p:nvSpPr>
            <p:cNvPr id="3" name="TextBox 3"/>
            <p:cNvSpPr txBox="1"/>
            <p:nvPr/>
          </p:nvSpPr>
          <p:spPr>
            <a:xfrm>
              <a:off x="0" y="190500"/>
              <a:ext cx="18820780" cy="3795911"/>
            </a:xfrm>
            <a:prstGeom prst="rect">
              <a:avLst/>
            </a:prstGeom>
          </p:spPr>
          <p:txBody>
            <a:bodyPr lIns="0" tIns="0" rIns="0" bIns="0" rtlCol="0" anchor="t">
              <a:spAutoFit/>
            </a:bodyPr>
            <a:lstStyle/>
            <a:p>
              <a:pPr algn="ctr">
                <a:lnSpc>
                  <a:spcPts val="11109"/>
                </a:lnSpc>
              </a:pPr>
              <a:r>
                <a:rPr lang="en-US" sz="10999" spc="263">
                  <a:solidFill>
                    <a:srgbClr val="FFFFFF"/>
                  </a:solidFill>
                  <a:latin typeface="Montserrat Extra-Bold"/>
                </a:rPr>
                <a:t>Q&amp;A </a:t>
              </a:r>
            </a:p>
            <a:p>
              <a:pPr algn="ctr">
                <a:lnSpc>
                  <a:spcPts val="11109"/>
                </a:lnSpc>
              </a:pPr>
              <a:r>
                <a:rPr lang="en-US" sz="10999" spc="263">
                  <a:solidFill>
                    <a:srgbClr val="FFFFFF"/>
                  </a:solidFill>
                  <a:latin typeface="Montserrat Extra-Bold"/>
                </a:rPr>
                <a:t>TECHNIQUES</a:t>
              </a:r>
            </a:p>
          </p:txBody>
        </p:sp>
        <p:sp>
          <p:nvSpPr>
            <p:cNvPr id="4" name="TextBox 4"/>
            <p:cNvSpPr txBox="1"/>
            <p:nvPr/>
          </p:nvSpPr>
          <p:spPr>
            <a:xfrm>
              <a:off x="0" y="5042251"/>
              <a:ext cx="18820780" cy="774700"/>
            </a:xfrm>
            <a:prstGeom prst="rect">
              <a:avLst/>
            </a:prstGeom>
          </p:spPr>
          <p:txBody>
            <a:bodyPr lIns="0" tIns="0" rIns="0" bIns="0" rtlCol="0" anchor="t">
              <a:spAutoFit/>
            </a:bodyPr>
            <a:lstStyle/>
            <a:p>
              <a:pPr algn="ctr">
                <a:lnSpc>
                  <a:spcPts val="4560"/>
                </a:lnSpc>
              </a:pPr>
              <a:endParaRPr/>
            </a:p>
          </p:txBody>
        </p:sp>
      </p:grpSp>
      <p:sp>
        <p:nvSpPr>
          <p:cNvPr id="6" name="TextBox 9">
            <a:extLst>
              <a:ext uri="{FF2B5EF4-FFF2-40B4-BE49-F238E27FC236}">
                <a16:creationId xmlns:a16="http://schemas.microsoft.com/office/drawing/2014/main" id="{052462BE-9052-4347-8636-034EBD8FCC2B}"/>
              </a:ext>
            </a:extLst>
          </p:cNvPr>
          <p:cNvSpPr txBox="1"/>
          <p:nvPr/>
        </p:nvSpPr>
        <p:spPr>
          <a:xfrm>
            <a:off x="1028700" y="9327362"/>
            <a:ext cx="3897810" cy="168572"/>
          </a:xfrm>
          <a:prstGeom prst="rect">
            <a:avLst/>
          </a:prstGeom>
        </p:spPr>
        <p:txBody>
          <a:bodyPr lIns="0" tIns="0" rIns="0" bIns="0" rtlCol="0" anchor="t">
            <a:spAutoFit/>
          </a:bodyPr>
          <a:lstStyle/>
          <a:p>
            <a:pPr>
              <a:lnSpc>
                <a:spcPts val="1403"/>
              </a:lnSpc>
            </a:pPr>
            <a:r>
              <a:rPr lang="en-US" sz="1150" b="1" spc="155">
                <a:solidFill>
                  <a:schemeClr val="bg2">
                    <a:lumMod val="75000"/>
                  </a:schemeClr>
                </a:solidFill>
                <a:latin typeface="Aileron Regular Bold"/>
              </a:rPr>
              <a:t>CHANELLE</a:t>
            </a:r>
          </a:p>
        </p:txBody>
      </p:sp>
    </p:spTree>
    <p:extLst>
      <p:ext uri="{BB962C8B-B14F-4D97-AF65-F5344CB8AC3E}">
        <p14:creationId xmlns:p14="http://schemas.microsoft.com/office/powerpoint/2010/main" val="2895282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804" r="57591"/>
          <a:stretch>
            <a:fillRect/>
          </a:stretch>
        </p:blipFill>
        <p:spPr>
          <a:xfrm>
            <a:off x="13335000" y="-106509"/>
            <a:ext cx="6241551" cy="10500018"/>
          </a:xfrm>
          <a:prstGeom prst="rect">
            <a:avLst/>
          </a:prstGeom>
        </p:spPr>
      </p:pic>
      <p:sp>
        <p:nvSpPr>
          <p:cNvPr id="4" name="TextBox 4"/>
          <p:cNvSpPr txBox="1"/>
          <p:nvPr/>
        </p:nvSpPr>
        <p:spPr>
          <a:xfrm>
            <a:off x="609600" y="4305300"/>
            <a:ext cx="13014960" cy="3389198"/>
          </a:xfrm>
          <a:prstGeom prst="rect">
            <a:avLst/>
          </a:prstGeom>
        </p:spPr>
        <p:txBody>
          <a:bodyPr wrap="square" lIns="0" tIns="0" rIns="0" bIns="0" rtlCol="0" anchor="t">
            <a:spAutoFit/>
          </a:bodyPr>
          <a:lstStyle/>
          <a:p>
            <a:pPr marL="457200" indent="-457200">
              <a:lnSpc>
                <a:spcPct val="200000"/>
              </a:lnSpc>
              <a:buAutoNum type="arabicPeriod"/>
            </a:pPr>
            <a:r>
              <a:rPr lang="en-US" sz="4000">
                <a:solidFill>
                  <a:srgbClr val="2C453E"/>
                </a:solidFill>
                <a:latin typeface="Montserrat"/>
              </a:rPr>
              <a:t>Open-Ended Questions:</a:t>
            </a:r>
            <a:br>
              <a:rPr lang="en-US" sz="4000">
                <a:solidFill>
                  <a:srgbClr val="2C453E"/>
                </a:solidFill>
                <a:latin typeface="Montserrat"/>
              </a:rPr>
            </a:br>
            <a:r>
              <a:rPr lang="en-US" sz="3600" i="1">
                <a:solidFill>
                  <a:schemeClr val="accent3">
                    <a:lumMod val="75000"/>
                  </a:schemeClr>
                </a:solidFill>
                <a:latin typeface="Montserrat Extra-Bold" panose="020B0604020202020204" charset="0"/>
              </a:rPr>
              <a:t>Who,  What, Where, When, Why, How, Tell me…</a:t>
            </a:r>
          </a:p>
          <a:p>
            <a:pPr marL="457200" indent="-457200">
              <a:lnSpc>
                <a:spcPct val="200000"/>
              </a:lnSpc>
              <a:buAutoNum type="arabicPeriod"/>
            </a:pPr>
            <a:r>
              <a:rPr lang="en-US" sz="4000">
                <a:solidFill>
                  <a:srgbClr val="2C453E"/>
                </a:solidFill>
                <a:latin typeface="Montserrat"/>
              </a:rPr>
              <a:t>Close-Ended Questions – Use sparingly!</a:t>
            </a:r>
          </a:p>
        </p:txBody>
      </p:sp>
      <p:sp>
        <p:nvSpPr>
          <p:cNvPr id="5" name="TextBox 5"/>
          <p:cNvSpPr txBox="1"/>
          <p:nvPr/>
        </p:nvSpPr>
        <p:spPr>
          <a:xfrm>
            <a:off x="1028699" y="2536703"/>
            <a:ext cx="10141030" cy="1231106"/>
          </a:xfrm>
          <a:prstGeom prst="rect">
            <a:avLst/>
          </a:prstGeom>
        </p:spPr>
        <p:txBody>
          <a:bodyPr lIns="0" tIns="0" rIns="0" bIns="0" rtlCol="0" anchor="t">
            <a:spAutoFit/>
          </a:bodyPr>
          <a:lstStyle/>
          <a:p>
            <a:pPr>
              <a:lnSpc>
                <a:spcPts val="9600"/>
              </a:lnSpc>
            </a:pPr>
            <a:r>
              <a:rPr lang="en-US" sz="8000">
                <a:solidFill>
                  <a:srgbClr val="6D8856"/>
                </a:solidFill>
                <a:latin typeface="Montserrat Extra-Bold"/>
              </a:rPr>
              <a:t>2 Techniques: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14400" y="1333500"/>
            <a:ext cx="16306800" cy="1023357"/>
          </a:xfrm>
          <a:prstGeom prst="rect">
            <a:avLst/>
          </a:prstGeom>
        </p:spPr>
        <p:txBody>
          <a:bodyPr wrap="square" lIns="0" tIns="0" rIns="0" bIns="0" rtlCol="0" anchor="t">
            <a:spAutoFit/>
          </a:bodyPr>
          <a:lstStyle/>
          <a:p>
            <a:pPr algn="ctr">
              <a:lnSpc>
                <a:spcPts val="6989"/>
              </a:lnSpc>
            </a:pPr>
            <a:r>
              <a:rPr lang="en-US" sz="9600">
                <a:solidFill>
                  <a:srgbClr val="527450"/>
                </a:solidFill>
                <a:latin typeface="Cormorant SC Bold"/>
              </a:rPr>
              <a:t>TAKE COMFORT IN </a:t>
            </a:r>
            <a:r>
              <a:rPr lang="en-US" sz="9600">
                <a:latin typeface="Cormorant SC Bold"/>
              </a:rPr>
              <a:t>SILENCE</a:t>
            </a:r>
            <a:r>
              <a:rPr lang="en-US" sz="9600">
                <a:solidFill>
                  <a:srgbClr val="527450"/>
                </a:solidFill>
                <a:latin typeface="Cormorant SC Bold"/>
              </a:rPr>
              <a:t> </a:t>
            </a:r>
            <a:endParaRPr lang="en-US" sz="9600" b="1" u="sng">
              <a:solidFill>
                <a:schemeClr val="accent3">
                  <a:lumMod val="50000"/>
                </a:schemeClr>
              </a:solidFill>
              <a:latin typeface="Cormorant SC Bold"/>
            </a:endParaRPr>
          </a:p>
        </p:txBody>
      </p:sp>
      <p:sp>
        <p:nvSpPr>
          <p:cNvPr id="4" name="Rectangle 3">
            <a:extLst>
              <a:ext uri="{FF2B5EF4-FFF2-40B4-BE49-F238E27FC236}">
                <a16:creationId xmlns:a16="http://schemas.microsoft.com/office/drawing/2014/main" id="{789036EA-7E75-1249-B63F-19679749EB6E}"/>
              </a:ext>
            </a:extLst>
          </p:cNvPr>
          <p:cNvSpPr/>
          <p:nvPr/>
        </p:nvSpPr>
        <p:spPr>
          <a:xfrm>
            <a:off x="2895600" y="2781300"/>
            <a:ext cx="12496800" cy="2483757"/>
          </a:xfrm>
          <a:prstGeom prst="rect">
            <a:avLst/>
          </a:prstGeom>
        </p:spPr>
        <p:txBody>
          <a:bodyPr wrap="square">
            <a:spAutoFit/>
          </a:bodyPr>
          <a:lstStyle/>
          <a:p>
            <a:pPr marL="571500" indent="-571500" algn="ctr">
              <a:lnSpc>
                <a:spcPct val="150000"/>
              </a:lnSpc>
              <a:buFont typeface="Arial" panose="020B0604020202020204" pitchFamily="34" charset="0"/>
              <a:buChar char="•"/>
            </a:pPr>
            <a:r>
              <a:rPr lang="en-US" sz="3600" spc="140">
                <a:latin typeface="Montserrat Classic Bold" panose="020B0604020202020204" charset="0"/>
              </a:rPr>
              <a:t>Ask a question. Leave it to the space.</a:t>
            </a:r>
          </a:p>
          <a:p>
            <a:pPr marL="571500" indent="-571500" algn="ctr">
              <a:lnSpc>
                <a:spcPct val="150000"/>
              </a:lnSpc>
              <a:buFont typeface="Arial" panose="020B0604020202020204" pitchFamily="34" charset="0"/>
              <a:buChar char="•"/>
            </a:pPr>
            <a:endParaRPr lang="en-US" sz="3600" spc="140">
              <a:latin typeface="Montserrat Classic Bold" panose="020B0604020202020204" charset="0"/>
            </a:endParaRPr>
          </a:p>
          <a:p>
            <a:pPr marL="571500" indent="-571500" algn="ctr">
              <a:lnSpc>
                <a:spcPct val="150000"/>
              </a:lnSpc>
              <a:buFont typeface="Arial" panose="020B0604020202020204" pitchFamily="34" charset="0"/>
              <a:buChar char="•"/>
            </a:pPr>
            <a:r>
              <a:rPr lang="en-US" sz="3600" b="1" spc="140">
                <a:latin typeface="Montserrat Classic Bold" panose="020B0604020202020204" charset="0"/>
              </a:rPr>
              <a:t>ASK </a:t>
            </a:r>
            <a:r>
              <a:rPr lang="en-US" sz="3600" spc="140">
                <a:latin typeface="Montserrat Classic Bold" panose="020B0604020202020204" charset="0"/>
              </a:rPr>
              <a:t>and </a:t>
            </a:r>
            <a:r>
              <a:rPr lang="en-US" sz="3600" b="1" u="sng" spc="140">
                <a:latin typeface="Montserrat Classic Bold" panose="020B0604020202020204" charset="0"/>
              </a:rPr>
              <a:t>be still.</a:t>
            </a:r>
            <a:endParaRPr lang="en-US" sz="3600" b="1" spc="140">
              <a:latin typeface="Montserrat Classic Bold" panose="020B0604020202020204" charset="0"/>
            </a:endParaRPr>
          </a:p>
        </p:txBody>
      </p:sp>
      <p:sp>
        <p:nvSpPr>
          <p:cNvPr id="5" name="TextBox 9">
            <a:extLst>
              <a:ext uri="{FF2B5EF4-FFF2-40B4-BE49-F238E27FC236}">
                <a16:creationId xmlns:a16="http://schemas.microsoft.com/office/drawing/2014/main" id="{992AF75A-EB4D-45DB-9663-35BD7112C0A7}"/>
              </a:ext>
            </a:extLst>
          </p:cNvPr>
          <p:cNvSpPr txBox="1"/>
          <p:nvPr/>
        </p:nvSpPr>
        <p:spPr>
          <a:xfrm>
            <a:off x="4467639" y="9347240"/>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CHANELLE</a:t>
            </a:r>
            <a:endParaRPr lang="en-US" sz="1400" spc="155">
              <a:solidFill>
                <a:schemeClr val="bg2">
                  <a:lumMod val="50000"/>
                </a:schemeClr>
              </a:solidFill>
              <a:latin typeface="Aileron Regular Bold"/>
            </a:endParaRPr>
          </a:p>
        </p:txBody>
      </p:sp>
    </p:spTree>
    <p:extLst>
      <p:ext uri="{BB962C8B-B14F-4D97-AF65-F5344CB8AC3E}">
        <p14:creationId xmlns:p14="http://schemas.microsoft.com/office/powerpoint/2010/main" val="1086564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1197645">
            <a:off x="-2304232" y="5428341"/>
            <a:ext cx="6984386" cy="7925544"/>
          </a:xfrm>
          <a:prstGeom prst="rect">
            <a:avLst/>
          </a:prstGeom>
        </p:spPr>
      </p:pic>
      <p:graphicFrame>
        <p:nvGraphicFramePr>
          <p:cNvPr id="17" name="Diagram 16">
            <a:extLst>
              <a:ext uri="{FF2B5EF4-FFF2-40B4-BE49-F238E27FC236}">
                <a16:creationId xmlns:a16="http://schemas.microsoft.com/office/drawing/2014/main" id="{6E70B6E4-740B-A740-9B45-A8B97B0B8F7D}"/>
              </a:ext>
            </a:extLst>
          </p:cNvPr>
          <p:cNvGraphicFramePr/>
          <p:nvPr>
            <p:extLst>
              <p:ext uri="{D42A27DB-BD31-4B8C-83A1-F6EECF244321}">
                <p14:modId xmlns:p14="http://schemas.microsoft.com/office/powerpoint/2010/main" val="1668893932"/>
              </p:ext>
            </p:extLst>
          </p:nvPr>
        </p:nvGraphicFramePr>
        <p:xfrm>
          <a:off x="3442315" y="593066"/>
          <a:ext cx="11403370" cy="9100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7120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1197645">
            <a:off x="-2304232" y="5428341"/>
            <a:ext cx="6984386" cy="7925544"/>
          </a:xfrm>
          <a:prstGeom prst="rect">
            <a:avLst/>
          </a:prstGeom>
        </p:spPr>
      </p:pic>
      <p:graphicFrame>
        <p:nvGraphicFramePr>
          <p:cNvPr id="17" name="Diagram 16">
            <a:extLst>
              <a:ext uri="{FF2B5EF4-FFF2-40B4-BE49-F238E27FC236}">
                <a16:creationId xmlns:a16="http://schemas.microsoft.com/office/drawing/2014/main" id="{6E70B6E4-740B-A740-9B45-A8B97B0B8F7D}"/>
              </a:ext>
            </a:extLst>
          </p:cNvPr>
          <p:cNvGraphicFramePr/>
          <p:nvPr>
            <p:extLst>
              <p:ext uri="{D42A27DB-BD31-4B8C-83A1-F6EECF244321}">
                <p14:modId xmlns:p14="http://schemas.microsoft.com/office/powerpoint/2010/main" val="2021515138"/>
              </p:ext>
            </p:extLst>
          </p:nvPr>
        </p:nvGraphicFramePr>
        <p:xfrm>
          <a:off x="403689" y="1079500"/>
          <a:ext cx="9108057"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15FBBF33-48DA-4226-91A3-FDDADF321E54}"/>
              </a:ext>
            </a:extLst>
          </p:cNvPr>
          <p:cNvSpPr txBox="1"/>
          <p:nvPr/>
        </p:nvSpPr>
        <p:spPr>
          <a:xfrm>
            <a:off x="10316816" y="1908315"/>
            <a:ext cx="7812156" cy="677108"/>
          </a:xfrm>
          <a:prstGeom prst="rect">
            <a:avLst/>
          </a:prstGeom>
          <a:noFill/>
        </p:spPr>
        <p:txBody>
          <a:bodyPr wrap="square" rtlCol="0">
            <a:spAutoFit/>
          </a:bodyPr>
          <a:lstStyle/>
          <a:p>
            <a:r>
              <a:rPr lang="en-US" sz="3800" b="1">
                <a:solidFill>
                  <a:srgbClr val="2C453E"/>
                </a:solidFill>
                <a:latin typeface="Montserrat"/>
              </a:rPr>
              <a:t>What</a:t>
            </a:r>
            <a:r>
              <a:rPr lang="en-US" sz="3800">
                <a:solidFill>
                  <a:srgbClr val="2C453E"/>
                </a:solidFill>
                <a:latin typeface="Montserrat"/>
              </a:rPr>
              <a:t> is a healthy relationship?</a:t>
            </a:r>
          </a:p>
        </p:txBody>
      </p:sp>
      <p:cxnSp>
        <p:nvCxnSpPr>
          <p:cNvPr id="4" name="Straight Arrow Connector 3">
            <a:extLst>
              <a:ext uri="{FF2B5EF4-FFF2-40B4-BE49-F238E27FC236}">
                <a16:creationId xmlns:a16="http://schemas.microsoft.com/office/drawing/2014/main" id="{2AA0F981-E9B5-4CED-9F48-6D3E5CE37CA6}"/>
              </a:ext>
            </a:extLst>
          </p:cNvPr>
          <p:cNvCxnSpPr>
            <a:cxnSpLocks/>
          </p:cNvCxnSpPr>
          <p:nvPr/>
        </p:nvCxnSpPr>
        <p:spPr>
          <a:xfrm flipH="1">
            <a:off x="8865702" y="2207733"/>
            <a:ext cx="1371600" cy="0"/>
          </a:xfrm>
          <a:prstGeom prst="straightConnector1">
            <a:avLst/>
          </a:prstGeom>
          <a:ln w="1270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E687C5F-A1E4-43D8-AC4E-15A37BFB0870}"/>
              </a:ext>
            </a:extLst>
          </p:cNvPr>
          <p:cNvCxnSpPr>
            <a:cxnSpLocks/>
          </p:cNvCxnSpPr>
          <p:nvPr/>
        </p:nvCxnSpPr>
        <p:spPr>
          <a:xfrm flipH="1">
            <a:off x="7772400" y="4298291"/>
            <a:ext cx="1828800" cy="0"/>
          </a:xfrm>
          <a:prstGeom prst="straightConnector1">
            <a:avLst/>
          </a:prstGeom>
          <a:ln w="1270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615A1B2-D7B7-48D2-B33B-350AC72A5FFA}"/>
              </a:ext>
            </a:extLst>
          </p:cNvPr>
          <p:cNvCxnSpPr>
            <a:cxnSpLocks/>
          </p:cNvCxnSpPr>
          <p:nvPr/>
        </p:nvCxnSpPr>
        <p:spPr>
          <a:xfrm flipH="1">
            <a:off x="6768546" y="6266239"/>
            <a:ext cx="2286000" cy="0"/>
          </a:xfrm>
          <a:prstGeom prst="straightConnector1">
            <a:avLst/>
          </a:prstGeom>
          <a:ln w="1270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FAC01-8CAC-47B9-81BF-FA31E8DE1427}"/>
              </a:ext>
            </a:extLst>
          </p:cNvPr>
          <p:cNvSpPr txBox="1"/>
          <p:nvPr/>
        </p:nvSpPr>
        <p:spPr>
          <a:xfrm>
            <a:off x="9891582" y="3519174"/>
            <a:ext cx="7971686" cy="1261884"/>
          </a:xfrm>
          <a:prstGeom prst="rect">
            <a:avLst/>
          </a:prstGeom>
          <a:noFill/>
        </p:spPr>
        <p:txBody>
          <a:bodyPr wrap="square" rtlCol="0">
            <a:spAutoFit/>
          </a:bodyPr>
          <a:lstStyle/>
          <a:p>
            <a:r>
              <a:rPr lang="en-US" sz="3800" b="1">
                <a:solidFill>
                  <a:srgbClr val="2C453E"/>
                </a:solidFill>
                <a:latin typeface="Montserrat"/>
              </a:rPr>
              <a:t>Tell me </a:t>
            </a:r>
            <a:r>
              <a:rPr lang="en-US" sz="3800">
                <a:solidFill>
                  <a:srgbClr val="2C453E"/>
                </a:solidFill>
                <a:latin typeface="Montserrat"/>
              </a:rPr>
              <a:t>some examples of what </a:t>
            </a:r>
            <a:r>
              <a:rPr lang="en-US" sz="3800" i="1">
                <a:solidFill>
                  <a:srgbClr val="2C453E"/>
                </a:solidFill>
                <a:latin typeface="Montserrat"/>
              </a:rPr>
              <a:t>is not </a:t>
            </a:r>
            <a:r>
              <a:rPr lang="en-US" sz="3800">
                <a:solidFill>
                  <a:srgbClr val="2C453E"/>
                </a:solidFill>
                <a:latin typeface="Montserrat"/>
              </a:rPr>
              <a:t>in a healthy relationship.</a:t>
            </a:r>
          </a:p>
        </p:txBody>
      </p:sp>
      <p:cxnSp>
        <p:nvCxnSpPr>
          <p:cNvPr id="12" name="Straight Arrow Connector 11">
            <a:extLst>
              <a:ext uri="{FF2B5EF4-FFF2-40B4-BE49-F238E27FC236}">
                <a16:creationId xmlns:a16="http://schemas.microsoft.com/office/drawing/2014/main" id="{6F99A2F5-BD4D-4426-BA54-3A75B8008752}"/>
              </a:ext>
            </a:extLst>
          </p:cNvPr>
          <p:cNvCxnSpPr>
            <a:cxnSpLocks/>
          </p:cNvCxnSpPr>
          <p:nvPr/>
        </p:nvCxnSpPr>
        <p:spPr>
          <a:xfrm flipH="1">
            <a:off x="5823164" y="8207683"/>
            <a:ext cx="2743200" cy="0"/>
          </a:xfrm>
          <a:prstGeom prst="straightConnector1">
            <a:avLst/>
          </a:prstGeom>
          <a:ln w="1270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B253BCA-67A6-4520-AD40-003AE0E1C5D5}"/>
              </a:ext>
            </a:extLst>
          </p:cNvPr>
          <p:cNvSpPr txBox="1"/>
          <p:nvPr/>
        </p:nvSpPr>
        <p:spPr>
          <a:xfrm>
            <a:off x="9233456" y="5714809"/>
            <a:ext cx="8895516" cy="1261884"/>
          </a:xfrm>
          <a:prstGeom prst="rect">
            <a:avLst/>
          </a:prstGeom>
          <a:noFill/>
        </p:spPr>
        <p:txBody>
          <a:bodyPr wrap="square" rtlCol="0">
            <a:spAutoFit/>
          </a:bodyPr>
          <a:lstStyle/>
          <a:p>
            <a:r>
              <a:rPr lang="en-US" sz="3800" b="1">
                <a:solidFill>
                  <a:srgbClr val="2C453E"/>
                </a:solidFill>
                <a:latin typeface="Montserrat"/>
              </a:rPr>
              <a:t>Why </a:t>
            </a:r>
            <a:r>
              <a:rPr lang="en-US" sz="3800">
                <a:solidFill>
                  <a:srgbClr val="2C453E"/>
                </a:solidFill>
                <a:latin typeface="Montserrat"/>
              </a:rPr>
              <a:t>should it be important for you to be in a healthy relationship?</a:t>
            </a:r>
          </a:p>
        </p:txBody>
      </p:sp>
      <p:sp>
        <p:nvSpPr>
          <p:cNvPr id="14" name="TextBox 13">
            <a:extLst>
              <a:ext uri="{FF2B5EF4-FFF2-40B4-BE49-F238E27FC236}">
                <a16:creationId xmlns:a16="http://schemas.microsoft.com/office/drawing/2014/main" id="{0EE113CB-918B-41A9-95B2-AFCD16306776}"/>
              </a:ext>
            </a:extLst>
          </p:cNvPr>
          <p:cNvSpPr txBox="1"/>
          <p:nvPr/>
        </p:nvSpPr>
        <p:spPr>
          <a:xfrm>
            <a:off x="8686799" y="7682756"/>
            <a:ext cx="9270405" cy="1261884"/>
          </a:xfrm>
          <a:prstGeom prst="rect">
            <a:avLst/>
          </a:prstGeom>
          <a:noFill/>
        </p:spPr>
        <p:txBody>
          <a:bodyPr wrap="square" rtlCol="0">
            <a:spAutoFit/>
          </a:bodyPr>
          <a:lstStyle/>
          <a:p>
            <a:r>
              <a:rPr lang="en-US" sz="3800" b="1">
                <a:solidFill>
                  <a:srgbClr val="2C453E"/>
                </a:solidFill>
                <a:latin typeface="Montserrat"/>
              </a:rPr>
              <a:t>How </a:t>
            </a:r>
            <a:r>
              <a:rPr lang="en-US" sz="3800">
                <a:solidFill>
                  <a:srgbClr val="2C453E"/>
                </a:solidFill>
                <a:latin typeface="Montserrat"/>
              </a:rPr>
              <a:t>can you make sure you are in a safe and positive relationship?</a:t>
            </a:r>
          </a:p>
        </p:txBody>
      </p:sp>
      <p:sp>
        <p:nvSpPr>
          <p:cNvPr id="15" name="TextBox 9">
            <a:extLst>
              <a:ext uri="{FF2B5EF4-FFF2-40B4-BE49-F238E27FC236}">
                <a16:creationId xmlns:a16="http://schemas.microsoft.com/office/drawing/2014/main" id="{94DFFD6E-1749-4163-A8FD-5634E98AC15E}"/>
              </a:ext>
            </a:extLst>
          </p:cNvPr>
          <p:cNvSpPr txBox="1"/>
          <p:nvPr/>
        </p:nvSpPr>
        <p:spPr>
          <a:xfrm>
            <a:off x="5620579" y="9347240"/>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TROY</a:t>
            </a:r>
            <a:endParaRPr lang="en-US" sz="1400" spc="155">
              <a:solidFill>
                <a:schemeClr val="bg2">
                  <a:lumMod val="50000"/>
                </a:schemeClr>
              </a:solidFill>
              <a:latin typeface="Aileron Regular Bold"/>
            </a:endParaRPr>
          </a:p>
        </p:txBody>
      </p:sp>
    </p:spTree>
    <p:extLst>
      <p:ext uri="{BB962C8B-B14F-4D97-AF65-F5344CB8AC3E}">
        <p14:creationId xmlns:p14="http://schemas.microsoft.com/office/powerpoint/2010/main" val="1205902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rcRect t="2813" b="126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086207" y="2962143"/>
            <a:ext cx="14115585" cy="4362713"/>
            <a:chOff x="0" y="0"/>
            <a:chExt cx="18820780" cy="5816951"/>
          </a:xfrm>
        </p:grpSpPr>
        <p:sp>
          <p:nvSpPr>
            <p:cNvPr id="3" name="TextBox 3"/>
            <p:cNvSpPr txBox="1"/>
            <p:nvPr/>
          </p:nvSpPr>
          <p:spPr>
            <a:xfrm>
              <a:off x="0" y="190500"/>
              <a:ext cx="18820780" cy="3918496"/>
            </a:xfrm>
            <a:prstGeom prst="rect">
              <a:avLst/>
            </a:prstGeom>
          </p:spPr>
          <p:txBody>
            <a:bodyPr lIns="0" tIns="0" rIns="0" bIns="0" rtlCol="0" anchor="t">
              <a:spAutoFit/>
            </a:bodyPr>
            <a:lstStyle/>
            <a:p>
              <a:pPr algn="ctr">
                <a:lnSpc>
                  <a:spcPts val="11109"/>
                </a:lnSpc>
              </a:pPr>
              <a:r>
                <a:rPr lang="en-US" sz="10999" spc="263">
                  <a:solidFill>
                    <a:srgbClr val="FFFFFF"/>
                  </a:solidFill>
                  <a:latin typeface="Montserrat Extra-Bold"/>
                </a:rPr>
                <a:t>RECAPPING FACILITATION</a:t>
              </a:r>
            </a:p>
          </p:txBody>
        </p:sp>
        <p:sp>
          <p:nvSpPr>
            <p:cNvPr id="4" name="TextBox 4"/>
            <p:cNvSpPr txBox="1"/>
            <p:nvPr/>
          </p:nvSpPr>
          <p:spPr>
            <a:xfrm>
              <a:off x="0" y="5042251"/>
              <a:ext cx="18820780" cy="774700"/>
            </a:xfrm>
            <a:prstGeom prst="rect">
              <a:avLst/>
            </a:prstGeom>
          </p:spPr>
          <p:txBody>
            <a:bodyPr lIns="0" tIns="0" rIns="0" bIns="0" rtlCol="0" anchor="t">
              <a:spAutoFit/>
            </a:bodyPr>
            <a:lstStyle/>
            <a:p>
              <a:pPr algn="ctr">
                <a:lnSpc>
                  <a:spcPts val="4560"/>
                </a:lnSpc>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9861" t="22050" r="437"/>
          <a:stretch>
            <a:fillRect/>
          </a:stretch>
        </p:blipFill>
        <p:spPr>
          <a:xfrm>
            <a:off x="-80590" y="-117237"/>
            <a:ext cx="6847150" cy="10518537"/>
          </a:xfrm>
          <a:prstGeom prst="rect">
            <a:avLst/>
          </a:prstGeom>
        </p:spPr>
      </p:pic>
      <p:sp>
        <p:nvSpPr>
          <p:cNvPr id="3" name="TextBox 3"/>
          <p:cNvSpPr txBox="1"/>
          <p:nvPr/>
        </p:nvSpPr>
        <p:spPr>
          <a:xfrm>
            <a:off x="7604760" y="460596"/>
            <a:ext cx="10012680" cy="2462213"/>
          </a:xfrm>
          <a:prstGeom prst="rect">
            <a:avLst/>
          </a:prstGeom>
        </p:spPr>
        <p:txBody>
          <a:bodyPr wrap="square" lIns="0" tIns="0" rIns="0" bIns="0" rtlCol="0" anchor="t">
            <a:spAutoFit/>
          </a:bodyPr>
          <a:lstStyle/>
          <a:p>
            <a:pPr algn="ctr">
              <a:lnSpc>
                <a:spcPts val="9600"/>
              </a:lnSpc>
            </a:pPr>
            <a:r>
              <a:rPr lang="en-US" sz="7000">
                <a:solidFill>
                  <a:srgbClr val="6D8856"/>
                </a:solidFill>
                <a:latin typeface="Montserrat Extra-Bold"/>
              </a:rPr>
              <a:t>A Facilitator</a:t>
            </a:r>
          </a:p>
          <a:p>
            <a:pPr algn="ctr">
              <a:lnSpc>
                <a:spcPts val="9600"/>
              </a:lnSpc>
            </a:pPr>
            <a:r>
              <a:rPr lang="en-US" sz="7000">
                <a:solidFill>
                  <a:srgbClr val="6D8856"/>
                </a:solidFill>
                <a:latin typeface="Montserrat Extra-Bold"/>
              </a:rPr>
              <a:t>Is... </a:t>
            </a:r>
          </a:p>
        </p:txBody>
      </p:sp>
      <p:sp>
        <p:nvSpPr>
          <p:cNvPr id="5" name="TextBox 3">
            <a:extLst>
              <a:ext uri="{FF2B5EF4-FFF2-40B4-BE49-F238E27FC236}">
                <a16:creationId xmlns:a16="http://schemas.microsoft.com/office/drawing/2014/main" id="{36DEA7A2-5AC4-499C-B3D3-01411BF2713F}"/>
              </a:ext>
            </a:extLst>
          </p:cNvPr>
          <p:cNvSpPr txBox="1"/>
          <p:nvPr/>
        </p:nvSpPr>
        <p:spPr>
          <a:xfrm>
            <a:off x="6949440" y="2783607"/>
            <a:ext cx="10938687" cy="7385291"/>
          </a:xfrm>
          <a:prstGeom prst="rect">
            <a:avLst/>
          </a:prstGeom>
        </p:spPr>
        <p:txBody>
          <a:bodyPr wrap="square" lIns="0" tIns="0" rIns="0" bIns="0" rtlCol="0" anchor="t">
            <a:spAutoFit/>
          </a:bodyPr>
          <a:lstStyle/>
          <a:p>
            <a:pPr algn="ctr">
              <a:lnSpc>
                <a:spcPct val="150000"/>
              </a:lnSpc>
            </a:pPr>
            <a:r>
              <a:rPr lang="en-US" sz="3600">
                <a:solidFill>
                  <a:srgbClr val="6D8856"/>
                </a:solidFill>
                <a:latin typeface="Montserrat Classic Bold" panose="020B0604020202020204" charset="0"/>
              </a:rPr>
              <a:t>Role Model, w/ Use of Self</a:t>
            </a:r>
            <a:endParaRPr lang="en-US" sz="3600">
              <a:latin typeface="Montserrat Classic Bold" panose="020B0604020202020204" charset="0"/>
              <a:cs typeface="Calibri"/>
            </a:endParaRPr>
          </a:p>
          <a:p>
            <a:pPr algn="ctr">
              <a:lnSpc>
                <a:spcPct val="150000"/>
              </a:lnSpc>
            </a:pPr>
            <a:r>
              <a:rPr lang="en-US" sz="3600">
                <a:solidFill>
                  <a:srgbClr val="6D8856"/>
                </a:solidFill>
                <a:latin typeface="Montserrat Classic Bold" panose="020B0604020202020204" charset="0"/>
              </a:rPr>
              <a:t>Resource for information, referrals</a:t>
            </a:r>
          </a:p>
          <a:p>
            <a:pPr algn="ctr">
              <a:lnSpc>
                <a:spcPct val="150000"/>
              </a:lnSpc>
            </a:pPr>
            <a:r>
              <a:rPr lang="en-US" sz="3600">
                <a:solidFill>
                  <a:srgbClr val="6D8856"/>
                </a:solidFill>
                <a:latin typeface="Montserrat Classic Bold" panose="020B0604020202020204" charset="0"/>
              </a:rPr>
              <a:t>Leader, Authority Figure</a:t>
            </a:r>
          </a:p>
          <a:p>
            <a:pPr algn="ctr">
              <a:lnSpc>
                <a:spcPct val="150000"/>
              </a:lnSpc>
            </a:pPr>
            <a:r>
              <a:rPr lang="en-US" sz="3600">
                <a:solidFill>
                  <a:srgbClr val="6D8856"/>
                </a:solidFill>
                <a:latin typeface="Montserrat Classic Bold" panose="020B0604020202020204" charset="0"/>
              </a:rPr>
              <a:t>Witness</a:t>
            </a:r>
          </a:p>
          <a:p>
            <a:pPr algn="ctr">
              <a:lnSpc>
                <a:spcPct val="150000"/>
              </a:lnSpc>
            </a:pPr>
            <a:r>
              <a:rPr lang="en-US" sz="3600">
                <a:solidFill>
                  <a:srgbClr val="6D8856"/>
                </a:solidFill>
                <a:latin typeface="Montserrat Classic Bold" panose="020B0604020202020204" charset="0"/>
              </a:rPr>
              <a:t>One who encourages</a:t>
            </a:r>
          </a:p>
          <a:p>
            <a:pPr algn="ctr">
              <a:lnSpc>
                <a:spcPct val="150000"/>
              </a:lnSpc>
            </a:pPr>
            <a:r>
              <a:rPr lang="en-US" sz="3600">
                <a:solidFill>
                  <a:srgbClr val="6D8856"/>
                </a:solidFill>
                <a:latin typeface="Montserrat Classic Bold" panose="020B0604020202020204" charset="0"/>
              </a:rPr>
              <a:t>One who stimulates thinking </a:t>
            </a:r>
          </a:p>
          <a:p>
            <a:pPr algn="ctr">
              <a:lnSpc>
                <a:spcPct val="150000"/>
              </a:lnSpc>
            </a:pPr>
            <a:r>
              <a:rPr lang="en-US" sz="3600">
                <a:solidFill>
                  <a:srgbClr val="6D8856"/>
                </a:solidFill>
                <a:latin typeface="Montserrat Classic Bold" panose="020B0604020202020204" charset="0"/>
              </a:rPr>
              <a:t>Guardian of the group </a:t>
            </a:r>
          </a:p>
          <a:p>
            <a:pPr algn="ctr">
              <a:lnSpc>
                <a:spcPct val="150000"/>
              </a:lnSpc>
            </a:pPr>
            <a:r>
              <a:rPr lang="en-US" sz="3600">
                <a:solidFill>
                  <a:srgbClr val="6D8856"/>
                </a:solidFill>
                <a:latin typeface="Montserrat Classic Bold" panose="020B0604020202020204" charset="0"/>
              </a:rPr>
              <a:t>Listener and Communicator </a:t>
            </a:r>
          </a:p>
          <a:p>
            <a:pPr algn="ctr">
              <a:lnSpc>
                <a:spcPct val="150000"/>
              </a:lnSpc>
            </a:pPr>
            <a:r>
              <a:rPr lang="en-US" sz="3600">
                <a:solidFill>
                  <a:srgbClr val="6D8856"/>
                </a:solidFill>
                <a:latin typeface="Montserrat Classic Bold" panose="020B0604020202020204" charset="0"/>
              </a:rPr>
              <a:t>Protector, Responds to Crises</a:t>
            </a:r>
          </a:p>
        </p:txBody>
      </p:sp>
    </p:spTree>
    <p:extLst>
      <p:ext uri="{BB962C8B-B14F-4D97-AF65-F5344CB8AC3E}">
        <p14:creationId xmlns:p14="http://schemas.microsoft.com/office/powerpoint/2010/main" val="108470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4975"/>
          <a:stretch>
            <a:fillRect/>
          </a:stretch>
        </p:blipFill>
        <p:spPr>
          <a:xfrm>
            <a:off x="11957538" y="-285116"/>
            <a:ext cx="6330462" cy="10808677"/>
          </a:xfrm>
          <a:prstGeom prst="rect">
            <a:avLst/>
          </a:prstGeom>
        </p:spPr>
      </p:pic>
      <p:sp>
        <p:nvSpPr>
          <p:cNvPr id="3" name="TextBox 3"/>
          <p:cNvSpPr txBox="1"/>
          <p:nvPr/>
        </p:nvSpPr>
        <p:spPr>
          <a:xfrm>
            <a:off x="2156354" y="1331409"/>
            <a:ext cx="9373037" cy="1800558"/>
          </a:xfrm>
          <a:prstGeom prst="rect">
            <a:avLst/>
          </a:prstGeom>
        </p:spPr>
        <p:txBody>
          <a:bodyPr wrap="square" lIns="0" tIns="0" rIns="0" bIns="0" rtlCol="0" anchor="t">
            <a:spAutoFit/>
          </a:bodyPr>
          <a:lstStyle/>
          <a:p>
            <a:pPr>
              <a:lnSpc>
                <a:spcPts val="6989"/>
              </a:lnSpc>
            </a:pPr>
            <a:r>
              <a:rPr lang="en-US" sz="6297">
                <a:solidFill>
                  <a:srgbClr val="527450"/>
                </a:solidFill>
                <a:latin typeface="Cormorant SC Bold"/>
              </a:rPr>
              <a:t>THINGS TO KEEP IN MIND</a:t>
            </a:r>
          </a:p>
        </p:txBody>
      </p:sp>
      <p:sp>
        <p:nvSpPr>
          <p:cNvPr id="4" name="TextBox 4"/>
          <p:cNvSpPr txBox="1"/>
          <p:nvPr/>
        </p:nvSpPr>
        <p:spPr>
          <a:xfrm>
            <a:off x="3719354" y="7400838"/>
            <a:ext cx="9520100" cy="691151"/>
          </a:xfrm>
          <a:prstGeom prst="rect">
            <a:avLst/>
          </a:prstGeom>
        </p:spPr>
        <p:txBody>
          <a:bodyPr wrap="square" lIns="0" tIns="0" rIns="0" bIns="0" rtlCol="0" anchor="t">
            <a:spAutoFit/>
          </a:bodyPr>
          <a:lstStyle/>
          <a:p>
            <a:pPr>
              <a:lnSpc>
                <a:spcPts val="5952"/>
              </a:lnSpc>
            </a:pPr>
            <a:r>
              <a:rPr lang="en-US" sz="3600">
                <a:solidFill>
                  <a:srgbClr val="3D3D3D"/>
                </a:solidFill>
                <a:latin typeface="Montserrat" panose="020B0604020202020204" charset="0"/>
              </a:rPr>
              <a:t>Know when to redirect the energy</a:t>
            </a:r>
          </a:p>
        </p:txBody>
      </p:sp>
      <p:sp>
        <p:nvSpPr>
          <p:cNvPr id="5" name="TextBox 5"/>
          <p:cNvSpPr txBox="1"/>
          <p:nvPr/>
        </p:nvSpPr>
        <p:spPr>
          <a:xfrm>
            <a:off x="3719354" y="4568616"/>
            <a:ext cx="9517867" cy="691151"/>
          </a:xfrm>
          <a:prstGeom prst="rect">
            <a:avLst/>
          </a:prstGeom>
        </p:spPr>
        <p:txBody>
          <a:bodyPr wrap="square" lIns="0" tIns="0" rIns="0" bIns="0" rtlCol="0" anchor="t">
            <a:spAutoFit/>
          </a:bodyPr>
          <a:lstStyle/>
          <a:p>
            <a:pPr>
              <a:lnSpc>
                <a:spcPts val="5952"/>
              </a:lnSpc>
            </a:pPr>
            <a:r>
              <a:rPr lang="en-US" sz="3600">
                <a:solidFill>
                  <a:srgbClr val="3D3D3D"/>
                </a:solidFill>
                <a:latin typeface="Montserrat" panose="020B0604020202020204" charset="0"/>
              </a:rPr>
              <a:t>Get Comfortable with your space. Own it!</a:t>
            </a:r>
          </a:p>
        </p:txBody>
      </p:sp>
      <p:sp>
        <p:nvSpPr>
          <p:cNvPr id="6" name="TextBox 6"/>
          <p:cNvSpPr txBox="1"/>
          <p:nvPr/>
        </p:nvSpPr>
        <p:spPr>
          <a:xfrm>
            <a:off x="3719354" y="5283215"/>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Know your filler words</a:t>
            </a:r>
          </a:p>
        </p:txBody>
      </p:sp>
      <p:sp>
        <p:nvSpPr>
          <p:cNvPr id="7" name="TextBox 7"/>
          <p:cNvSpPr txBox="1"/>
          <p:nvPr/>
        </p:nvSpPr>
        <p:spPr>
          <a:xfrm>
            <a:off x="3719354" y="5989090"/>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Pace Yourself</a:t>
            </a:r>
          </a:p>
        </p:txBody>
      </p:sp>
      <p:sp>
        <p:nvSpPr>
          <p:cNvPr id="8" name="TextBox 8"/>
          <p:cNvSpPr txBox="1"/>
          <p:nvPr/>
        </p:nvSpPr>
        <p:spPr>
          <a:xfrm>
            <a:off x="3719354" y="6694964"/>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You can always go back</a:t>
            </a:r>
          </a:p>
        </p:txBody>
      </p:sp>
      <p:sp>
        <p:nvSpPr>
          <p:cNvPr id="9" name="TextBox 9"/>
          <p:cNvSpPr txBox="1"/>
          <p:nvPr/>
        </p:nvSpPr>
        <p:spPr>
          <a:xfrm>
            <a:off x="3719354" y="3871467"/>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Know Your Content </a:t>
            </a:r>
          </a:p>
        </p:txBody>
      </p:sp>
      <p:sp>
        <p:nvSpPr>
          <p:cNvPr id="10" name="TextBox 10"/>
          <p:cNvSpPr txBox="1"/>
          <p:nvPr/>
        </p:nvSpPr>
        <p:spPr>
          <a:xfrm>
            <a:off x="2319983" y="3871467"/>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01.</a:t>
            </a:r>
          </a:p>
        </p:txBody>
      </p:sp>
      <p:sp>
        <p:nvSpPr>
          <p:cNvPr id="11" name="TextBox 11"/>
          <p:cNvSpPr txBox="1"/>
          <p:nvPr/>
        </p:nvSpPr>
        <p:spPr>
          <a:xfrm>
            <a:off x="2319983" y="4577341"/>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02.</a:t>
            </a:r>
          </a:p>
        </p:txBody>
      </p:sp>
      <p:sp>
        <p:nvSpPr>
          <p:cNvPr id="12" name="TextBox 12"/>
          <p:cNvSpPr txBox="1"/>
          <p:nvPr/>
        </p:nvSpPr>
        <p:spPr>
          <a:xfrm>
            <a:off x="2319983" y="5283215"/>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03.</a:t>
            </a:r>
          </a:p>
        </p:txBody>
      </p:sp>
      <p:sp>
        <p:nvSpPr>
          <p:cNvPr id="13" name="TextBox 13"/>
          <p:cNvSpPr txBox="1"/>
          <p:nvPr/>
        </p:nvSpPr>
        <p:spPr>
          <a:xfrm>
            <a:off x="2319983" y="5989090"/>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04.</a:t>
            </a:r>
          </a:p>
        </p:txBody>
      </p:sp>
      <p:sp>
        <p:nvSpPr>
          <p:cNvPr id="14" name="TextBox 14"/>
          <p:cNvSpPr txBox="1"/>
          <p:nvPr/>
        </p:nvSpPr>
        <p:spPr>
          <a:xfrm>
            <a:off x="2319983" y="6694964"/>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05.</a:t>
            </a:r>
          </a:p>
        </p:txBody>
      </p:sp>
      <p:sp>
        <p:nvSpPr>
          <p:cNvPr id="15" name="TextBox 15"/>
          <p:cNvSpPr txBox="1"/>
          <p:nvPr/>
        </p:nvSpPr>
        <p:spPr>
          <a:xfrm>
            <a:off x="2319983" y="7400838"/>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06.</a:t>
            </a:r>
          </a:p>
        </p:txBody>
      </p:sp>
      <p:sp>
        <p:nvSpPr>
          <p:cNvPr id="16" name="TextBox 16"/>
          <p:cNvSpPr txBox="1"/>
          <p:nvPr/>
        </p:nvSpPr>
        <p:spPr>
          <a:xfrm>
            <a:off x="3719354" y="8887497"/>
            <a:ext cx="682401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Mind your words</a:t>
            </a:r>
          </a:p>
        </p:txBody>
      </p:sp>
      <p:sp>
        <p:nvSpPr>
          <p:cNvPr id="17" name="TextBox 17"/>
          <p:cNvSpPr txBox="1"/>
          <p:nvPr/>
        </p:nvSpPr>
        <p:spPr>
          <a:xfrm>
            <a:off x="3719354" y="8181623"/>
            <a:ext cx="7697910" cy="691151"/>
          </a:xfrm>
          <a:prstGeom prst="rect">
            <a:avLst/>
          </a:prstGeom>
        </p:spPr>
        <p:txBody>
          <a:bodyPr wrap="square" lIns="0" tIns="0" rIns="0" bIns="0" rtlCol="0" anchor="t">
            <a:spAutoFit/>
          </a:bodyPr>
          <a:lstStyle/>
          <a:p>
            <a:pPr>
              <a:lnSpc>
                <a:spcPts val="5952"/>
              </a:lnSpc>
            </a:pPr>
            <a:r>
              <a:rPr lang="en-US" sz="3600">
                <a:solidFill>
                  <a:srgbClr val="3D3D3D"/>
                </a:solidFill>
                <a:latin typeface="Montserrat" panose="020B0604020202020204" charset="0"/>
              </a:rPr>
              <a:t>Acknowledge and affirm input </a:t>
            </a:r>
          </a:p>
        </p:txBody>
      </p:sp>
      <p:sp>
        <p:nvSpPr>
          <p:cNvPr id="18" name="TextBox 18"/>
          <p:cNvSpPr txBox="1"/>
          <p:nvPr/>
        </p:nvSpPr>
        <p:spPr>
          <a:xfrm>
            <a:off x="2319983" y="8181623"/>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07.</a:t>
            </a:r>
          </a:p>
        </p:txBody>
      </p:sp>
      <p:sp>
        <p:nvSpPr>
          <p:cNvPr id="19" name="TextBox 19"/>
          <p:cNvSpPr txBox="1"/>
          <p:nvPr/>
        </p:nvSpPr>
        <p:spPr>
          <a:xfrm>
            <a:off x="2319983" y="8887497"/>
            <a:ext cx="859097" cy="695062"/>
          </a:xfrm>
          <a:prstGeom prst="rect">
            <a:avLst/>
          </a:prstGeom>
        </p:spPr>
        <p:txBody>
          <a:bodyPr lIns="0" tIns="0" rIns="0" bIns="0" rtlCol="0" anchor="t">
            <a:spAutoFit/>
          </a:bodyPr>
          <a:lstStyle/>
          <a:p>
            <a:pPr>
              <a:lnSpc>
                <a:spcPts val="5952"/>
              </a:lnSpc>
            </a:pPr>
            <a:r>
              <a:rPr lang="en-US" sz="3600">
                <a:solidFill>
                  <a:srgbClr val="3D3D3D"/>
                </a:solidFill>
                <a:latin typeface="Montserrat" panose="020B0604020202020204" charset="0"/>
              </a:rPr>
              <a:t>08.</a:t>
            </a:r>
          </a:p>
        </p:txBody>
      </p:sp>
    </p:spTree>
    <p:extLst>
      <p:ext uri="{BB962C8B-B14F-4D97-AF65-F5344CB8AC3E}">
        <p14:creationId xmlns:p14="http://schemas.microsoft.com/office/powerpoint/2010/main" val="505790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831156" y="4006303"/>
            <a:ext cx="14625688" cy="4628783"/>
            <a:chOff x="0" y="2477955"/>
            <a:chExt cx="19500918" cy="6171710"/>
          </a:xfrm>
        </p:grpSpPr>
        <p:sp>
          <p:nvSpPr>
            <p:cNvPr id="3" name="TextBox 3"/>
            <p:cNvSpPr txBox="1"/>
            <p:nvPr/>
          </p:nvSpPr>
          <p:spPr>
            <a:xfrm>
              <a:off x="0" y="2477955"/>
              <a:ext cx="19500918" cy="3693319"/>
            </a:xfrm>
            <a:prstGeom prst="rect">
              <a:avLst/>
            </a:prstGeom>
          </p:spPr>
          <p:txBody>
            <a:bodyPr lIns="0" tIns="0" rIns="0" bIns="0" rtlCol="0" anchor="t">
              <a:spAutoFit/>
            </a:bodyPr>
            <a:lstStyle/>
            <a:p>
              <a:pPr algn="ctr">
                <a:lnSpc>
                  <a:spcPts val="10800"/>
                </a:lnSpc>
              </a:pPr>
              <a:r>
                <a:rPr lang="en-US" sz="9000">
                  <a:solidFill>
                    <a:srgbClr val="FFFFFF"/>
                  </a:solidFill>
                  <a:latin typeface="Montserrat Extra-Bold"/>
                </a:rPr>
                <a:t>ACTIVE</a:t>
              </a:r>
            </a:p>
            <a:p>
              <a:pPr algn="ctr">
                <a:lnSpc>
                  <a:spcPts val="10800"/>
                </a:lnSpc>
              </a:pPr>
              <a:r>
                <a:rPr lang="en-US" sz="9000">
                  <a:solidFill>
                    <a:srgbClr val="FFFFFF"/>
                  </a:solidFill>
                  <a:latin typeface="Montserrat Extra-Bold"/>
                </a:rPr>
                <a:t>LISTENING</a:t>
              </a:r>
            </a:p>
          </p:txBody>
        </p:sp>
        <p:sp>
          <p:nvSpPr>
            <p:cNvPr id="4" name="TextBox 4"/>
            <p:cNvSpPr txBox="1"/>
            <p:nvPr/>
          </p:nvSpPr>
          <p:spPr>
            <a:xfrm>
              <a:off x="0" y="8034112"/>
              <a:ext cx="19500918" cy="615553"/>
            </a:xfrm>
            <a:prstGeom prst="rect">
              <a:avLst/>
            </a:prstGeom>
          </p:spPr>
          <p:txBody>
            <a:bodyPr lIns="0" tIns="0" rIns="0" bIns="0" rtlCol="0" anchor="t">
              <a:spAutoFit/>
            </a:bodyPr>
            <a:lstStyle/>
            <a:p>
              <a:pPr algn="ctr">
                <a:lnSpc>
                  <a:spcPts val="3600"/>
                </a:lnSpc>
              </a:pPr>
              <a:endParaRPr lang="en-US" sz="3000" spc="150">
                <a:solidFill>
                  <a:srgbClr val="FFFFFF"/>
                </a:solidFill>
                <a:latin typeface="Montserrat Classic"/>
              </a:endParaRPr>
            </a:p>
          </p:txBody>
        </p:sp>
      </p:grpSp>
      <p:sp>
        <p:nvSpPr>
          <p:cNvPr id="6" name="TextBox 9">
            <a:extLst>
              <a:ext uri="{FF2B5EF4-FFF2-40B4-BE49-F238E27FC236}">
                <a16:creationId xmlns:a16="http://schemas.microsoft.com/office/drawing/2014/main" id="{2465535A-B412-4ED6-9914-241CDD99CE75}"/>
              </a:ext>
            </a:extLst>
          </p:cNvPr>
          <p:cNvSpPr txBox="1"/>
          <p:nvPr/>
        </p:nvSpPr>
        <p:spPr>
          <a:xfrm>
            <a:off x="1028700" y="9327362"/>
            <a:ext cx="3897810" cy="168572"/>
          </a:xfrm>
          <a:prstGeom prst="rect">
            <a:avLst/>
          </a:prstGeom>
        </p:spPr>
        <p:txBody>
          <a:bodyPr lIns="0" tIns="0" rIns="0" bIns="0" rtlCol="0" anchor="t">
            <a:spAutoFit/>
          </a:bodyPr>
          <a:lstStyle/>
          <a:p>
            <a:pPr>
              <a:lnSpc>
                <a:spcPts val="1403"/>
              </a:lnSpc>
            </a:pPr>
            <a:r>
              <a:rPr lang="en-US" sz="1150" b="1" spc="155">
                <a:solidFill>
                  <a:schemeClr val="bg2">
                    <a:lumMod val="75000"/>
                  </a:schemeClr>
                </a:solidFill>
                <a:latin typeface="Aileron Regular Bold"/>
              </a:rPr>
              <a:t>CHANELLE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BF6"/>
        </a:solidFill>
        <a:effectLst/>
      </p:bgPr>
    </p:bg>
    <p:spTree>
      <p:nvGrpSpPr>
        <p:cNvPr id="1" name=""/>
        <p:cNvGrpSpPr/>
        <p:nvPr/>
      </p:nvGrpSpPr>
      <p:grpSpPr>
        <a:xfrm>
          <a:off x="0" y="0"/>
          <a:ext cx="0" cy="0"/>
          <a:chOff x="0" y="0"/>
          <a:chExt cx="0" cy="0"/>
        </a:xfrm>
      </p:grpSpPr>
      <p:grpSp>
        <p:nvGrpSpPr>
          <p:cNvPr id="2" name="Group 2"/>
          <p:cNvGrpSpPr/>
          <p:nvPr/>
        </p:nvGrpSpPr>
        <p:grpSpPr>
          <a:xfrm>
            <a:off x="2817636" y="3068055"/>
            <a:ext cx="9696178" cy="3584316"/>
            <a:chOff x="0" y="1467863"/>
            <a:chExt cx="12928237" cy="4779087"/>
          </a:xfrm>
        </p:grpSpPr>
        <p:sp>
          <p:nvSpPr>
            <p:cNvPr id="3" name="TextBox 3"/>
            <p:cNvSpPr txBox="1"/>
            <p:nvPr/>
          </p:nvSpPr>
          <p:spPr>
            <a:xfrm>
              <a:off x="0" y="1467863"/>
              <a:ext cx="12928237" cy="2274127"/>
            </a:xfrm>
            <a:prstGeom prst="rect">
              <a:avLst/>
            </a:prstGeom>
          </p:spPr>
          <p:txBody>
            <a:bodyPr lIns="0" tIns="0" rIns="0" bIns="0" rtlCol="0" anchor="t">
              <a:spAutoFit/>
            </a:bodyPr>
            <a:lstStyle/>
            <a:p>
              <a:pPr>
                <a:lnSpc>
                  <a:spcPts val="13305"/>
                </a:lnSpc>
              </a:pPr>
              <a:r>
                <a:rPr lang="en-US" sz="13576" spc="162">
                  <a:solidFill>
                    <a:srgbClr val="3C543B"/>
                  </a:solidFill>
                  <a:latin typeface="Montserrat Classic Bold" panose="020B0604020202020204" charset="0"/>
                </a:rPr>
                <a:t>WHY</a:t>
              </a:r>
            </a:p>
          </p:txBody>
        </p:sp>
        <p:sp>
          <p:nvSpPr>
            <p:cNvPr id="5" name="TextBox 5"/>
            <p:cNvSpPr txBox="1"/>
            <p:nvPr/>
          </p:nvSpPr>
          <p:spPr>
            <a:xfrm>
              <a:off x="0" y="4261534"/>
              <a:ext cx="12928237" cy="1985416"/>
            </a:xfrm>
            <a:prstGeom prst="rect">
              <a:avLst/>
            </a:prstGeom>
          </p:spPr>
          <p:txBody>
            <a:bodyPr lIns="0" tIns="0" rIns="0" bIns="0" rtlCol="0" anchor="t">
              <a:spAutoFit/>
            </a:bodyPr>
            <a:lstStyle/>
            <a:p>
              <a:pPr>
                <a:lnSpc>
                  <a:spcPts val="6068"/>
                </a:lnSpc>
              </a:pPr>
              <a:r>
                <a:rPr lang="en-US" sz="4072" spc="203">
                  <a:solidFill>
                    <a:srgbClr val="3C543B"/>
                  </a:solidFill>
                  <a:latin typeface="Montserrat Classic Bold" panose="020B0604020202020204" charset="0"/>
                </a:rPr>
                <a:t>Invites Self-Expression, trust, and demonstrates you care</a:t>
              </a:r>
            </a:p>
          </p:txBody>
        </p:sp>
      </p:grpSp>
      <p:pic>
        <p:nvPicPr>
          <p:cNvPr id="7" name="Picture 7"/>
          <p:cNvPicPr>
            <a:picLocks noChangeAspect="1"/>
          </p:cNvPicPr>
          <p:nvPr/>
        </p:nvPicPr>
        <p:blipFill>
          <a:blip r:embed="rId3"/>
          <a:srcRect/>
          <a:stretch>
            <a:fillRect/>
          </a:stretch>
        </p:blipFill>
        <p:spPr>
          <a:xfrm rot="-371028">
            <a:off x="13664933" y="4363307"/>
            <a:ext cx="4364530" cy="6430247"/>
          </a:xfrm>
          <a:prstGeom prst="rect">
            <a:avLst/>
          </a:prstGeom>
        </p:spPr>
      </p:pic>
      <p:pic>
        <p:nvPicPr>
          <p:cNvPr id="8" name="Picture 8"/>
          <p:cNvPicPr>
            <a:picLocks noChangeAspect="1"/>
          </p:cNvPicPr>
          <p:nvPr/>
        </p:nvPicPr>
        <p:blipFill>
          <a:blip r:embed="rId4"/>
          <a:srcRect/>
          <a:stretch>
            <a:fillRect/>
          </a:stretch>
        </p:blipFill>
        <p:spPr>
          <a:xfrm rot="-10216842">
            <a:off x="-636973" y="-187588"/>
            <a:ext cx="2318350" cy="3769674"/>
          </a:xfrm>
          <a:prstGeom prst="rect">
            <a:avLst/>
          </a:prstGeom>
        </p:spPr>
      </p:pic>
      <p:sp>
        <p:nvSpPr>
          <p:cNvPr id="9" name="TextBox 9"/>
          <p:cNvSpPr txBox="1"/>
          <p:nvPr/>
        </p:nvSpPr>
        <p:spPr>
          <a:xfrm>
            <a:off x="1028700" y="9327362"/>
            <a:ext cx="3897810" cy="348109"/>
          </a:xfrm>
          <a:prstGeom prst="rect">
            <a:avLst/>
          </a:prstGeom>
        </p:spPr>
        <p:txBody>
          <a:bodyPr lIns="0" tIns="0" rIns="0" bIns="0" rtlCol="0" anchor="t">
            <a:spAutoFit/>
          </a:bodyPr>
          <a:lstStyle/>
          <a:p>
            <a:pPr>
              <a:lnSpc>
                <a:spcPts val="1403"/>
              </a:lnSpc>
            </a:pPr>
            <a:r>
              <a:rPr lang="en-US" sz="1150" spc="155" dirty="0">
                <a:solidFill>
                  <a:srgbClr val="3D3D3D"/>
                </a:solidFill>
                <a:latin typeface="Aileron Regular Bold"/>
              </a:rPr>
              <a:t>CHANELLE</a:t>
            </a:r>
            <a:endParaRPr lang="en-US" dirty="0"/>
          </a:p>
          <a:p>
            <a:pPr>
              <a:lnSpc>
                <a:spcPts val="1403"/>
              </a:lnSpc>
            </a:pPr>
            <a:endParaRPr lang="en-US" sz="1150" spc="155">
              <a:solidFill>
                <a:srgbClr val="3D3D3D"/>
              </a:solidFill>
              <a:latin typeface="Aileron Regular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rcRect t="1557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872617" y="1868583"/>
            <a:ext cx="12542767" cy="2412149"/>
          </a:xfrm>
          <a:prstGeom prst="rect">
            <a:avLst/>
          </a:prstGeom>
        </p:spPr>
        <p:txBody>
          <a:bodyPr lIns="0" tIns="0" rIns="0" bIns="0" rtlCol="0" anchor="t">
            <a:spAutoFit/>
          </a:bodyPr>
          <a:lstStyle/>
          <a:p>
            <a:pPr algn="ctr">
              <a:lnSpc>
                <a:spcPts val="9599"/>
              </a:lnSpc>
            </a:pPr>
            <a:r>
              <a:rPr lang="en-US" sz="7999">
                <a:solidFill>
                  <a:srgbClr val="FFFFFF"/>
                </a:solidFill>
                <a:latin typeface="Montserrat Extra-Bold"/>
              </a:rPr>
              <a:t>Facilitating vs. Teaching</a:t>
            </a:r>
          </a:p>
        </p:txBody>
      </p:sp>
      <p:sp>
        <p:nvSpPr>
          <p:cNvPr id="3" name="TextBox 3"/>
          <p:cNvSpPr txBox="1"/>
          <p:nvPr/>
        </p:nvSpPr>
        <p:spPr>
          <a:xfrm>
            <a:off x="2769875" y="5798298"/>
            <a:ext cx="12542767" cy="2242730"/>
          </a:xfrm>
          <a:prstGeom prst="rect">
            <a:avLst/>
          </a:prstGeom>
        </p:spPr>
        <p:txBody>
          <a:bodyPr lIns="0" tIns="0" rIns="0" bIns="0" rtlCol="0" anchor="t">
            <a:spAutoFit/>
          </a:bodyPr>
          <a:lstStyle/>
          <a:p>
            <a:pPr algn="ctr">
              <a:lnSpc>
                <a:spcPct val="125000"/>
              </a:lnSpc>
            </a:pPr>
            <a:r>
              <a:rPr lang="en-US" sz="4000">
                <a:solidFill>
                  <a:srgbClr val="FFFFFF"/>
                </a:solidFill>
                <a:latin typeface="Montserrat"/>
              </a:rPr>
              <a:t>What are the similarities?</a:t>
            </a:r>
          </a:p>
          <a:p>
            <a:pPr algn="ctr">
              <a:lnSpc>
                <a:spcPct val="125000"/>
              </a:lnSpc>
            </a:pPr>
            <a:r>
              <a:rPr lang="en-US" sz="4000">
                <a:solidFill>
                  <a:srgbClr val="FFFFFF"/>
                </a:solidFill>
                <a:latin typeface="Montserrat"/>
              </a:rPr>
              <a:t>What are the differences?</a:t>
            </a:r>
          </a:p>
          <a:p>
            <a:pPr algn="ctr">
              <a:lnSpc>
                <a:spcPct val="125000"/>
              </a:lnSpc>
            </a:pPr>
            <a:r>
              <a:rPr lang="en-US" sz="4000">
                <a:solidFill>
                  <a:srgbClr val="FFFFFF"/>
                </a:solidFill>
                <a:latin typeface="Montserrat"/>
              </a:rPr>
              <a:t>What are the challenges? </a:t>
            </a:r>
          </a:p>
        </p:txBody>
      </p:sp>
      <p:sp>
        <p:nvSpPr>
          <p:cNvPr id="5" name="TextBox 9">
            <a:extLst>
              <a:ext uri="{FF2B5EF4-FFF2-40B4-BE49-F238E27FC236}">
                <a16:creationId xmlns:a16="http://schemas.microsoft.com/office/drawing/2014/main" id="{2F674C11-BCAA-4C63-87FE-49A273BE88A1}"/>
              </a:ext>
            </a:extLst>
          </p:cNvPr>
          <p:cNvSpPr txBox="1"/>
          <p:nvPr/>
        </p:nvSpPr>
        <p:spPr>
          <a:xfrm>
            <a:off x="1028700" y="9327362"/>
            <a:ext cx="3897810" cy="168572"/>
          </a:xfrm>
          <a:prstGeom prst="rect">
            <a:avLst/>
          </a:prstGeom>
        </p:spPr>
        <p:txBody>
          <a:bodyPr lIns="0" tIns="0" rIns="0" bIns="0" rtlCol="0" anchor="t">
            <a:spAutoFit/>
          </a:bodyPr>
          <a:lstStyle/>
          <a:p>
            <a:pPr>
              <a:lnSpc>
                <a:spcPts val="1403"/>
              </a:lnSpc>
            </a:pPr>
            <a:r>
              <a:rPr lang="en-US" sz="1150" b="1" spc="155">
                <a:solidFill>
                  <a:schemeClr val="bg2">
                    <a:lumMod val="75000"/>
                  </a:schemeClr>
                </a:solidFill>
                <a:latin typeface="Aileron Regular Bold"/>
              </a:rPr>
              <a:t>CHANELLE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5659" b="38836"/>
          <a:stretch>
            <a:fillRect/>
          </a:stretch>
        </p:blipFill>
        <p:spPr>
          <a:xfrm>
            <a:off x="-128176" y="-1181100"/>
            <a:ext cx="18540543" cy="4385678"/>
          </a:xfrm>
          <a:prstGeom prst="rect">
            <a:avLst/>
          </a:prstGeom>
        </p:spPr>
      </p:pic>
      <p:grpSp>
        <p:nvGrpSpPr>
          <p:cNvPr id="3" name="Group 3"/>
          <p:cNvGrpSpPr/>
          <p:nvPr/>
        </p:nvGrpSpPr>
        <p:grpSpPr>
          <a:xfrm>
            <a:off x="1758420" y="4610100"/>
            <a:ext cx="14743086" cy="4025278"/>
            <a:chOff x="773835" y="-842044"/>
            <a:chExt cx="19657448" cy="5367041"/>
          </a:xfrm>
        </p:grpSpPr>
        <p:sp>
          <p:nvSpPr>
            <p:cNvPr id="4" name="TextBox 4"/>
            <p:cNvSpPr txBox="1"/>
            <p:nvPr/>
          </p:nvSpPr>
          <p:spPr>
            <a:xfrm>
              <a:off x="773835" y="1840499"/>
              <a:ext cx="1473200" cy="2684498"/>
            </a:xfrm>
            <a:prstGeom prst="rect">
              <a:avLst/>
            </a:prstGeom>
          </p:spPr>
          <p:txBody>
            <a:bodyPr wrap="square" lIns="0" tIns="0" rIns="0" bIns="0" rtlCol="0" anchor="t">
              <a:spAutoFit/>
            </a:bodyPr>
            <a:lstStyle/>
            <a:p>
              <a:pPr>
                <a:lnSpc>
                  <a:spcPts val="9599"/>
                </a:lnSpc>
              </a:pPr>
              <a:r>
                <a:rPr lang="en-US" sz="34400">
                  <a:solidFill>
                    <a:srgbClr val="6D8856"/>
                  </a:solidFill>
                  <a:latin typeface="Montserrat Extra-Bold"/>
                </a:rPr>
                <a:t>1</a:t>
              </a:r>
              <a:endParaRPr lang="en-US" sz="23900">
                <a:solidFill>
                  <a:srgbClr val="6D8856"/>
                </a:solidFill>
                <a:latin typeface="Montserrat Extra-Bold"/>
              </a:endParaRPr>
            </a:p>
          </p:txBody>
        </p:sp>
        <p:sp>
          <p:nvSpPr>
            <p:cNvPr id="5" name="TextBox 5"/>
            <p:cNvSpPr txBox="1"/>
            <p:nvPr/>
          </p:nvSpPr>
          <p:spPr>
            <a:xfrm>
              <a:off x="10618735" y="-379833"/>
              <a:ext cx="9812548" cy="2788114"/>
            </a:xfrm>
            <a:prstGeom prst="rect">
              <a:avLst/>
            </a:prstGeom>
          </p:spPr>
          <p:txBody>
            <a:bodyPr wrap="square" lIns="0" tIns="0" rIns="0" bIns="0" rtlCol="0" anchor="t">
              <a:spAutoFit/>
            </a:bodyPr>
            <a:lstStyle/>
            <a:p>
              <a:pPr marL="342900" indent="-342900">
                <a:lnSpc>
                  <a:spcPct val="150000"/>
                </a:lnSpc>
                <a:buFontTx/>
                <a:buChar char="-"/>
              </a:pPr>
              <a:r>
                <a:rPr lang="en-US" sz="4800">
                  <a:solidFill>
                    <a:srgbClr val="2C453E"/>
                  </a:solidFill>
                  <a:latin typeface="Montserrat"/>
                </a:rPr>
                <a:t>Suspend all judgment</a:t>
              </a:r>
            </a:p>
            <a:p>
              <a:pPr marL="342900" indent="-342900">
                <a:lnSpc>
                  <a:spcPct val="150000"/>
                </a:lnSpc>
                <a:buFontTx/>
                <a:buChar char="-"/>
              </a:pPr>
              <a:r>
                <a:rPr lang="en-US" sz="4800">
                  <a:solidFill>
                    <a:srgbClr val="2C453E"/>
                  </a:solidFill>
                  <a:latin typeface="Montserrat"/>
                </a:rPr>
                <a:t>Listen for emotions</a:t>
              </a:r>
            </a:p>
          </p:txBody>
        </p:sp>
        <p:sp>
          <p:nvSpPr>
            <p:cNvPr id="7" name="TextBox 4">
              <a:extLst>
                <a:ext uri="{FF2B5EF4-FFF2-40B4-BE49-F238E27FC236}">
                  <a16:creationId xmlns:a16="http://schemas.microsoft.com/office/drawing/2014/main" id="{371A993F-4474-CF48-8769-D45A52444D31}"/>
                </a:ext>
              </a:extLst>
            </p:cNvPr>
            <p:cNvSpPr txBox="1"/>
            <p:nvPr/>
          </p:nvSpPr>
          <p:spPr>
            <a:xfrm>
              <a:off x="3267110" y="-842044"/>
              <a:ext cx="4965096" cy="3939543"/>
            </a:xfrm>
            <a:prstGeom prst="rect">
              <a:avLst/>
            </a:prstGeom>
          </p:spPr>
          <p:txBody>
            <a:bodyPr wrap="square" lIns="0" tIns="0" rIns="0" bIns="0" rtlCol="0" anchor="t">
              <a:spAutoFit/>
            </a:bodyPr>
            <a:lstStyle/>
            <a:p>
              <a:r>
                <a:rPr lang="en-US" sz="4800">
                  <a:solidFill>
                    <a:srgbClr val="6D8856"/>
                  </a:solidFill>
                  <a:latin typeface="Montserrat Extra-Bold"/>
                </a:rPr>
                <a:t>Focus your attention on the speaker</a:t>
              </a:r>
              <a:endParaRPr lang="en-US" sz="11500">
                <a:solidFill>
                  <a:srgbClr val="6D8856"/>
                </a:solidFill>
                <a:latin typeface="Montserrat Extra-Bold"/>
              </a:endParaRPr>
            </a:p>
          </p:txBody>
        </p:sp>
      </p:grpSp>
      <p:sp>
        <p:nvSpPr>
          <p:cNvPr id="10" name="TextBox 9">
            <a:extLst>
              <a:ext uri="{FF2B5EF4-FFF2-40B4-BE49-F238E27FC236}">
                <a16:creationId xmlns:a16="http://schemas.microsoft.com/office/drawing/2014/main" id="{11F5BC2D-9F81-482B-9376-AE25639EBE74}"/>
              </a:ext>
            </a:extLst>
          </p:cNvPr>
          <p:cNvSpPr txBox="1"/>
          <p:nvPr/>
        </p:nvSpPr>
        <p:spPr>
          <a:xfrm>
            <a:off x="1028700" y="9327362"/>
            <a:ext cx="3897810" cy="168572"/>
          </a:xfrm>
          <a:prstGeom prst="rect">
            <a:avLst/>
          </a:prstGeom>
        </p:spPr>
        <p:txBody>
          <a:bodyPr lIns="0" tIns="0" rIns="0" bIns="0" rtlCol="0" anchor="t">
            <a:spAutoFit/>
          </a:bodyPr>
          <a:lstStyle/>
          <a:p>
            <a:pPr>
              <a:lnSpc>
                <a:spcPts val="1403"/>
              </a:lnSpc>
            </a:pPr>
            <a:r>
              <a:rPr lang="en-US" sz="1150" b="1" spc="155">
                <a:solidFill>
                  <a:schemeClr val="bg2">
                    <a:lumMod val="75000"/>
                  </a:schemeClr>
                </a:solidFill>
                <a:latin typeface="Aileron Regular Bold"/>
              </a:rPr>
              <a:t>CHANELLE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5659" b="38836"/>
          <a:stretch>
            <a:fillRect/>
          </a:stretch>
        </p:blipFill>
        <p:spPr>
          <a:xfrm>
            <a:off x="-126272" y="-1333500"/>
            <a:ext cx="18540543" cy="4385678"/>
          </a:xfrm>
          <a:prstGeom prst="rect">
            <a:avLst/>
          </a:prstGeom>
        </p:spPr>
      </p:pic>
      <p:grpSp>
        <p:nvGrpSpPr>
          <p:cNvPr id="3" name="Group 3"/>
          <p:cNvGrpSpPr/>
          <p:nvPr/>
        </p:nvGrpSpPr>
        <p:grpSpPr>
          <a:xfrm>
            <a:off x="1298456" y="4147666"/>
            <a:ext cx="16456144" cy="4304605"/>
            <a:chOff x="160551" y="149216"/>
            <a:chExt cx="20878799" cy="5739477"/>
          </a:xfrm>
        </p:grpSpPr>
        <p:sp>
          <p:nvSpPr>
            <p:cNvPr id="4" name="TextBox 4"/>
            <p:cNvSpPr txBox="1"/>
            <p:nvPr/>
          </p:nvSpPr>
          <p:spPr>
            <a:xfrm>
              <a:off x="160551" y="3204196"/>
              <a:ext cx="2493275" cy="2684497"/>
            </a:xfrm>
            <a:prstGeom prst="rect">
              <a:avLst/>
            </a:prstGeom>
          </p:spPr>
          <p:txBody>
            <a:bodyPr wrap="square" lIns="0" tIns="0" rIns="0" bIns="0" rtlCol="0" anchor="t">
              <a:spAutoFit/>
            </a:bodyPr>
            <a:lstStyle/>
            <a:p>
              <a:pPr>
                <a:lnSpc>
                  <a:spcPts val="9599"/>
                </a:lnSpc>
              </a:pPr>
              <a:r>
                <a:rPr lang="en-US" sz="34400">
                  <a:solidFill>
                    <a:srgbClr val="6D8856"/>
                  </a:solidFill>
                  <a:latin typeface="Montserrat Extra-Bold"/>
                </a:rPr>
                <a:t>2</a:t>
              </a:r>
            </a:p>
          </p:txBody>
        </p:sp>
        <p:sp>
          <p:nvSpPr>
            <p:cNvPr id="5" name="TextBox 5"/>
            <p:cNvSpPr txBox="1"/>
            <p:nvPr/>
          </p:nvSpPr>
          <p:spPr>
            <a:xfrm>
              <a:off x="9697732" y="149216"/>
              <a:ext cx="11341618" cy="5596152"/>
            </a:xfrm>
            <a:prstGeom prst="rect">
              <a:avLst/>
            </a:prstGeom>
          </p:spPr>
          <p:txBody>
            <a:bodyPr wrap="square" lIns="0" tIns="0" rIns="0" bIns="0" rtlCol="0" anchor="t">
              <a:spAutoFit/>
            </a:bodyPr>
            <a:lstStyle/>
            <a:p>
              <a:pPr marL="342900" indent="-342900">
                <a:lnSpc>
                  <a:spcPct val="114999"/>
                </a:lnSpc>
                <a:buFontTx/>
                <a:buChar char="-"/>
              </a:pPr>
              <a:r>
                <a:rPr lang="en-US" sz="4000">
                  <a:solidFill>
                    <a:srgbClr val="2C453E"/>
                  </a:solidFill>
                  <a:latin typeface="Montserrat"/>
                </a:rPr>
                <a:t>Verbally re-state to him/her what you have just heard them say</a:t>
              </a:r>
              <a:endParaRPr lang="en-US"/>
            </a:p>
            <a:p>
              <a:pPr marL="342900" indent="-342900">
                <a:lnSpc>
                  <a:spcPct val="114999"/>
                </a:lnSpc>
                <a:buFontTx/>
                <a:buChar char="-"/>
              </a:pPr>
              <a:r>
                <a:rPr lang="en-US" sz="4000">
                  <a:solidFill>
                    <a:srgbClr val="2C453E"/>
                  </a:solidFill>
                  <a:latin typeface="Montserrat"/>
                </a:rPr>
                <a:t>Avoid interpretation</a:t>
              </a:r>
            </a:p>
            <a:p>
              <a:pPr marL="342900" indent="-342900">
                <a:lnSpc>
                  <a:spcPct val="114999"/>
                </a:lnSpc>
                <a:buFontTx/>
                <a:buChar char="-"/>
              </a:pPr>
              <a:r>
                <a:rPr lang="en-US" sz="4000">
                  <a:solidFill>
                    <a:srgbClr val="2C453E"/>
                  </a:solidFill>
                  <a:latin typeface="Montserrat"/>
                </a:rPr>
                <a:t>Check with them for accuracy</a:t>
              </a:r>
            </a:p>
            <a:p>
              <a:pPr marL="342900" indent="-342900">
                <a:lnSpc>
                  <a:spcPct val="114999"/>
                </a:lnSpc>
                <a:buFontTx/>
                <a:buChar char="-"/>
              </a:pPr>
              <a:r>
                <a:rPr lang="en-US" sz="4000">
                  <a:solidFill>
                    <a:srgbClr val="2C453E"/>
                  </a:solidFill>
                  <a:latin typeface="Montserrat"/>
                </a:rPr>
                <a:t>Alternatively, ask the group to re-state the speaker’s message</a:t>
              </a:r>
            </a:p>
          </p:txBody>
        </p:sp>
        <p:sp>
          <p:nvSpPr>
            <p:cNvPr id="7" name="TextBox 4">
              <a:extLst>
                <a:ext uri="{FF2B5EF4-FFF2-40B4-BE49-F238E27FC236}">
                  <a16:creationId xmlns:a16="http://schemas.microsoft.com/office/drawing/2014/main" id="{371A993F-4474-CF48-8769-D45A52444D31}"/>
                </a:ext>
              </a:extLst>
            </p:cNvPr>
            <p:cNvSpPr txBox="1"/>
            <p:nvPr/>
          </p:nvSpPr>
          <p:spPr>
            <a:xfrm>
              <a:off x="3703331" y="641658"/>
              <a:ext cx="5994401" cy="3939542"/>
            </a:xfrm>
            <a:prstGeom prst="rect">
              <a:avLst/>
            </a:prstGeom>
          </p:spPr>
          <p:txBody>
            <a:bodyPr wrap="square" lIns="0" tIns="0" rIns="0" bIns="0" rtlCol="0" anchor="t">
              <a:spAutoFit/>
            </a:bodyPr>
            <a:lstStyle/>
            <a:p>
              <a:r>
                <a:rPr lang="en-US" sz="4800">
                  <a:solidFill>
                    <a:srgbClr val="6D8856"/>
                  </a:solidFill>
                  <a:latin typeface="Montserrat Extra-Bold"/>
                </a:rPr>
                <a:t>When the speaker has made their point</a:t>
              </a:r>
              <a:endParaRPr lang="en-US" sz="11500">
                <a:solidFill>
                  <a:srgbClr val="6D8856"/>
                </a:solidFill>
                <a:latin typeface="Montserrat Extra-Bold"/>
              </a:endParaRPr>
            </a:p>
          </p:txBody>
        </p:sp>
      </p:grpSp>
      <p:sp>
        <p:nvSpPr>
          <p:cNvPr id="6" name="TextBox 9">
            <a:extLst>
              <a:ext uri="{FF2B5EF4-FFF2-40B4-BE49-F238E27FC236}">
                <a16:creationId xmlns:a16="http://schemas.microsoft.com/office/drawing/2014/main" id="{8978D45D-200A-4061-B85D-3E9083DD0F5D}"/>
              </a:ext>
            </a:extLst>
          </p:cNvPr>
          <p:cNvSpPr txBox="1"/>
          <p:nvPr/>
        </p:nvSpPr>
        <p:spPr>
          <a:xfrm>
            <a:off x="1028700" y="9327362"/>
            <a:ext cx="3897810" cy="168572"/>
          </a:xfrm>
          <a:prstGeom prst="rect">
            <a:avLst/>
          </a:prstGeom>
        </p:spPr>
        <p:txBody>
          <a:bodyPr lIns="0" tIns="0" rIns="0" bIns="0" rtlCol="0" anchor="t">
            <a:spAutoFit/>
          </a:bodyPr>
          <a:lstStyle/>
          <a:p>
            <a:pPr>
              <a:lnSpc>
                <a:spcPts val="1403"/>
              </a:lnSpc>
            </a:pPr>
            <a:r>
              <a:rPr lang="en-US" sz="1150" b="1" spc="155">
                <a:solidFill>
                  <a:schemeClr val="bg2">
                    <a:lumMod val="75000"/>
                  </a:schemeClr>
                </a:solidFill>
                <a:latin typeface="Aileron Regular Bold"/>
              </a:rPr>
              <a:t>CHANELLE</a:t>
            </a:r>
          </a:p>
        </p:txBody>
      </p:sp>
    </p:spTree>
    <p:extLst>
      <p:ext uri="{BB962C8B-B14F-4D97-AF65-F5344CB8AC3E}">
        <p14:creationId xmlns:p14="http://schemas.microsoft.com/office/powerpoint/2010/main" val="4294372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5659" b="38836"/>
          <a:stretch>
            <a:fillRect/>
          </a:stretch>
        </p:blipFill>
        <p:spPr>
          <a:xfrm>
            <a:off x="-126272" y="-1333500"/>
            <a:ext cx="18540543" cy="4385678"/>
          </a:xfrm>
          <a:prstGeom prst="rect">
            <a:avLst/>
          </a:prstGeom>
        </p:spPr>
      </p:pic>
      <p:grpSp>
        <p:nvGrpSpPr>
          <p:cNvPr id="3" name="Group 3"/>
          <p:cNvGrpSpPr/>
          <p:nvPr/>
        </p:nvGrpSpPr>
        <p:grpSpPr>
          <a:xfrm>
            <a:off x="1298456" y="4996774"/>
            <a:ext cx="14942082" cy="3455497"/>
            <a:chOff x="160551" y="1281361"/>
            <a:chExt cx="18957827" cy="4607332"/>
          </a:xfrm>
        </p:grpSpPr>
        <p:sp>
          <p:nvSpPr>
            <p:cNvPr id="4" name="TextBox 4"/>
            <p:cNvSpPr txBox="1"/>
            <p:nvPr/>
          </p:nvSpPr>
          <p:spPr>
            <a:xfrm>
              <a:off x="160551" y="3204196"/>
              <a:ext cx="2493275" cy="2684497"/>
            </a:xfrm>
            <a:prstGeom prst="rect">
              <a:avLst/>
            </a:prstGeom>
          </p:spPr>
          <p:txBody>
            <a:bodyPr wrap="square" lIns="0" tIns="0" rIns="0" bIns="0" rtlCol="0" anchor="t">
              <a:spAutoFit/>
            </a:bodyPr>
            <a:lstStyle/>
            <a:p>
              <a:pPr>
                <a:lnSpc>
                  <a:spcPts val="9599"/>
                </a:lnSpc>
              </a:pPr>
              <a:endParaRPr lang="en-US" sz="34400">
                <a:solidFill>
                  <a:srgbClr val="6D8856"/>
                </a:solidFill>
                <a:latin typeface="Montserrat Extra-Bold"/>
              </a:endParaRPr>
            </a:p>
          </p:txBody>
        </p:sp>
        <p:sp>
          <p:nvSpPr>
            <p:cNvPr id="7" name="TextBox 4">
              <a:extLst>
                <a:ext uri="{FF2B5EF4-FFF2-40B4-BE49-F238E27FC236}">
                  <a16:creationId xmlns:a16="http://schemas.microsoft.com/office/drawing/2014/main" id="{371A993F-4474-CF48-8769-D45A52444D31}"/>
                </a:ext>
              </a:extLst>
            </p:cNvPr>
            <p:cNvSpPr txBox="1"/>
            <p:nvPr/>
          </p:nvSpPr>
          <p:spPr>
            <a:xfrm>
              <a:off x="1407187" y="1281361"/>
              <a:ext cx="17711191" cy="2954656"/>
            </a:xfrm>
            <a:prstGeom prst="rect">
              <a:avLst/>
            </a:prstGeom>
          </p:spPr>
          <p:txBody>
            <a:bodyPr wrap="square" lIns="0" tIns="0" rIns="0" bIns="0" rtlCol="0" anchor="t">
              <a:spAutoFit/>
            </a:bodyPr>
            <a:lstStyle/>
            <a:p>
              <a:pPr algn="ctr"/>
              <a:r>
                <a:rPr lang="en-US" sz="7200">
                  <a:solidFill>
                    <a:srgbClr val="6D8856"/>
                  </a:solidFill>
                  <a:latin typeface="Montserrat Extra-Bold"/>
                </a:rPr>
                <a:t>Let’s Practice!</a:t>
              </a:r>
            </a:p>
            <a:p>
              <a:pPr algn="ctr"/>
              <a:r>
                <a:rPr lang="en-US" sz="7200">
                  <a:solidFill>
                    <a:srgbClr val="6D8856"/>
                  </a:solidFill>
                  <a:latin typeface="Montserrat Extra-Bold"/>
                </a:rPr>
                <a:t>Grab a partner</a:t>
              </a:r>
              <a:endParaRPr lang="en-US" sz="23900">
                <a:solidFill>
                  <a:srgbClr val="6D8856"/>
                </a:solidFill>
                <a:latin typeface="Montserrat Extra-Bold"/>
              </a:endParaRPr>
            </a:p>
          </p:txBody>
        </p:sp>
      </p:grpSp>
    </p:spTree>
    <p:extLst>
      <p:ext uri="{BB962C8B-B14F-4D97-AF65-F5344CB8AC3E}">
        <p14:creationId xmlns:p14="http://schemas.microsoft.com/office/powerpoint/2010/main" val="283018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5659" b="38836"/>
          <a:stretch>
            <a:fillRect/>
          </a:stretch>
        </p:blipFill>
        <p:spPr>
          <a:xfrm>
            <a:off x="-126272" y="-1333500"/>
            <a:ext cx="18540543" cy="4385678"/>
          </a:xfrm>
          <a:prstGeom prst="rect">
            <a:avLst/>
          </a:prstGeom>
        </p:spPr>
      </p:pic>
      <p:grpSp>
        <p:nvGrpSpPr>
          <p:cNvPr id="3" name="Group 3"/>
          <p:cNvGrpSpPr/>
          <p:nvPr/>
        </p:nvGrpSpPr>
        <p:grpSpPr>
          <a:xfrm>
            <a:off x="1227476" y="3670585"/>
            <a:ext cx="16507246" cy="6089638"/>
            <a:chOff x="95715" y="149216"/>
            <a:chExt cx="20943635" cy="7483849"/>
          </a:xfrm>
        </p:grpSpPr>
        <p:sp>
          <p:nvSpPr>
            <p:cNvPr id="4" name="TextBox 4"/>
            <p:cNvSpPr txBox="1"/>
            <p:nvPr/>
          </p:nvSpPr>
          <p:spPr>
            <a:xfrm>
              <a:off x="160551" y="3204196"/>
              <a:ext cx="2493275" cy="2684497"/>
            </a:xfrm>
            <a:prstGeom prst="rect">
              <a:avLst/>
            </a:prstGeom>
          </p:spPr>
          <p:txBody>
            <a:bodyPr wrap="square" lIns="0" tIns="0" rIns="0" bIns="0" rtlCol="0" anchor="t">
              <a:spAutoFit/>
            </a:bodyPr>
            <a:lstStyle/>
            <a:p>
              <a:pPr>
                <a:lnSpc>
                  <a:spcPts val="9599"/>
                </a:lnSpc>
              </a:pPr>
              <a:endParaRPr lang="en-US" sz="34400">
                <a:solidFill>
                  <a:srgbClr val="6D8856"/>
                </a:solidFill>
                <a:latin typeface="Montserrat Extra-Bold"/>
              </a:endParaRPr>
            </a:p>
          </p:txBody>
        </p:sp>
        <p:sp>
          <p:nvSpPr>
            <p:cNvPr id="5" name="TextBox 5"/>
            <p:cNvSpPr txBox="1"/>
            <p:nvPr/>
          </p:nvSpPr>
          <p:spPr>
            <a:xfrm>
              <a:off x="7642995" y="149216"/>
              <a:ext cx="13396355" cy="7483849"/>
            </a:xfrm>
            <a:prstGeom prst="rect">
              <a:avLst/>
            </a:prstGeom>
          </p:spPr>
          <p:txBody>
            <a:bodyPr wrap="square" lIns="0" tIns="0" rIns="0" bIns="0" rtlCol="0" anchor="t">
              <a:spAutoFit/>
            </a:bodyPr>
            <a:lstStyle/>
            <a:p>
              <a:pPr marL="342900" indent="-342900">
                <a:lnSpc>
                  <a:spcPct val="114999"/>
                </a:lnSpc>
                <a:buFontTx/>
                <a:buChar char="-"/>
              </a:pPr>
              <a:r>
                <a:rPr lang="en-US" sz="4000">
                  <a:solidFill>
                    <a:srgbClr val="2C453E"/>
                  </a:solidFill>
                  <a:latin typeface="Montserrat"/>
                </a:rPr>
                <a:t>How was that experience for you?</a:t>
              </a:r>
              <a:endParaRPr lang="en-US"/>
            </a:p>
            <a:p>
              <a:pPr marL="342900" indent="-342900">
                <a:lnSpc>
                  <a:spcPct val="114999"/>
                </a:lnSpc>
                <a:buFontTx/>
                <a:buChar char="-"/>
              </a:pPr>
              <a:r>
                <a:rPr lang="en-US" sz="4000">
                  <a:solidFill>
                    <a:srgbClr val="2C453E"/>
                  </a:solidFill>
                  <a:latin typeface="Montserrat"/>
                </a:rPr>
                <a:t>What are some things you can take away from that experience?</a:t>
              </a:r>
            </a:p>
            <a:p>
              <a:pPr marL="342900" indent="-342900">
                <a:lnSpc>
                  <a:spcPct val="114999"/>
                </a:lnSpc>
                <a:buFontTx/>
                <a:buChar char="-"/>
              </a:pPr>
              <a:r>
                <a:rPr lang="en-US" sz="4000">
                  <a:solidFill>
                    <a:srgbClr val="2C453E"/>
                  </a:solidFill>
                  <a:latin typeface="Montserrat"/>
                </a:rPr>
                <a:t>What are some things you can take into your present/future groups?</a:t>
              </a:r>
            </a:p>
            <a:p>
              <a:pPr>
                <a:lnSpc>
                  <a:spcPct val="114999"/>
                </a:lnSpc>
              </a:pPr>
              <a:r>
                <a:rPr lang="en-US" sz="4000">
                  <a:solidFill>
                    <a:srgbClr val="2C453E"/>
                  </a:solidFill>
                  <a:latin typeface="Montserrat"/>
                </a:rPr>
                <a:t>Reminder: </a:t>
              </a:r>
            </a:p>
            <a:p>
              <a:pPr>
                <a:lnSpc>
                  <a:spcPct val="114999"/>
                </a:lnSpc>
              </a:pPr>
              <a:r>
                <a:rPr lang="en-US" sz="4000">
                  <a:solidFill>
                    <a:srgbClr val="2C453E"/>
                  </a:solidFill>
                  <a:latin typeface="Montserrat"/>
                </a:rPr>
                <a:t>	Feedback is feedback</a:t>
              </a:r>
            </a:p>
            <a:p>
              <a:pPr>
                <a:lnSpc>
                  <a:spcPct val="114999"/>
                </a:lnSpc>
              </a:pPr>
              <a:r>
                <a:rPr lang="en-US" sz="4000">
                  <a:solidFill>
                    <a:srgbClr val="2C453E"/>
                  </a:solidFill>
                  <a:latin typeface="Montserrat"/>
                </a:rPr>
                <a:t>	Collaborate/network</a:t>
              </a:r>
            </a:p>
          </p:txBody>
        </p:sp>
        <p:sp>
          <p:nvSpPr>
            <p:cNvPr id="7" name="TextBox 4">
              <a:extLst>
                <a:ext uri="{FF2B5EF4-FFF2-40B4-BE49-F238E27FC236}">
                  <a16:creationId xmlns:a16="http://schemas.microsoft.com/office/drawing/2014/main" id="{371A993F-4474-CF48-8769-D45A52444D31}"/>
                </a:ext>
              </a:extLst>
            </p:cNvPr>
            <p:cNvSpPr txBox="1"/>
            <p:nvPr/>
          </p:nvSpPr>
          <p:spPr>
            <a:xfrm>
              <a:off x="95715" y="2331824"/>
              <a:ext cx="5994401" cy="2954657"/>
            </a:xfrm>
            <a:prstGeom prst="rect">
              <a:avLst/>
            </a:prstGeom>
          </p:spPr>
          <p:txBody>
            <a:bodyPr wrap="square" lIns="0" tIns="0" rIns="0" bIns="0" rtlCol="0" anchor="t">
              <a:spAutoFit/>
            </a:bodyPr>
            <a:lstStyle/>
            <a:p>
              <a:r>
                <a:rPr lang="en-US" sz="7200">
                  <a:solidFill>
                    <a:srgbClr val="6D8856"/>
                  </a:solidFill>
                  <a:latin typeface="Montserrat Extra-Bold"/>
                </a:rPr>
                <a:t>Let’s Discuss!</a:t>
              </a:r>
              <a:endParaRPr lang="en-US" sz="23900">
                <a:solidFill>
                  <a:srgbClr val="6D8856"/>
                </a:solidFill>
                <a:latin typeface="Montserrat Extra-Bold"/>
              </a:endParaRPr>
            </a:p>
          </p:txBody>
        </p:sp>
      </p:grpSp>
    </p:spTree>
    <p:extLst>
      <p:ext uri="{BB962C8B-B14F-4D97-AF65-F5344CB8AC3E}">
        <p14:creationId xmlns:p14="http://schemas.microsoft.com/office/powerpoint/2010/main" val="2134301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52" r="44614"/>
          <a:stretch>
            <a:fillRect/>
          </a:stretch>
        </p:blipFill>
        <p:spPr>
          <a:xfrm>
            <a:off x="-101969" y="-124407"/>
            <a:ext cx="8533615" cy="10582857"/>
          </a:xfrm>
          <a:prstGeom prst="rect">
            <a:avLst/>
          </a:prstGeom>
        </p:spPr>
      </p:pic>
      <p:grpSp>
        <p:nvGrpSpPr>
          <p:cNvPr id="3" name="Group 3"/>
          <p:cNvGrpSpPr/>
          <p:nvPr/>
        </p:nvGrpSpPr>
        <p:grpSpPr>
          <a:xfrm>
            <a:off x="9860075" y="2802325"/>
            <a:ext cx="7101665" cy="3874897"/>
            <a:chOff x="0" y="0"/>
            <a:chExt cx="9468886" cy="5166530"/>
          </a:xfrm>
        </p:grpSpPr>
        <p:sp>
          <p:nvSpPr>
            <p:cNvPr id="4" name="TextBox 4"/>
            <p:cNvSpPr txBox="1"/>
            <p:nvPr/>
          </p:nvSpPr>
          <p:spPr>
            <a:xfrm>
              <a:off x="0" y="0"/>
              <a:ext cx="9468886" cy="3939540"/>
            </a:xfrm>
            <a:prstGeom prst="rect">
              <a:avLst/>
            </a:prstGeom>
          </p:spPr>
          <p:txBody>
            <a:bodyPr lIns="0" tIns="0" rIns="0" bIns="0" rtlCol="0" anchor="t">
              <a:spAutoFit/>
            </a:bodyPr>
            <a:lstStyle/>
            <a:p>
              <a:r>
                <a:rPr lang="en-US" sz="9600">
                  <a:solidFill>
                    <a:srgbClr val="6D8856"/>
                  </a:solidFill>
                  <a:latin typeface="Montserrat Extra-Bold"/>
                </a:rPr>
                <a:t>Thank you!</a:t>
              </a:r>
              <a:endParaRPr lang="en-US" sz="9600">
                <a:solidFill>
                  <a:srgbClr val="000000"/>
                </a:solidFill>
                <a:latin typeface="Calibri"/>
                <a:cs typeface="Calibri"/>
              </a:endParaRPr>
            </a:p>
          </p:txBody>
        </p:sp>
        <p:sp>
          <p:nvSpPr>
            <p:cNvPr id="5" name="TextBox 5"/>
            <p:cNvSpPr txBox="1"/>
            <p:nvPr/>
          </p:nvSpPr>
          <p:spPr>
            <a:xfrm>
              <a:off x="0" y="4658954"/>
              <a:ext cx="9468886" cy="507576"/>
            </a:xfrm>
            <a:prstGeom prst="rect">
              <a:avLst/>
            </a:prstGeom>
          </p:spPr>
          <p:txBody>
            <a:bodyPr lIns="0" tIns="0" rIns="0" bIns="0" rtlCol="0" anchor="t">
              <a:spAutoFit/>
            </a:bodyPr>
            <a:lstStyle/>
            <a:p>
              <a:pPr algn="r">
                <a:lnSpc>
                  <a:spcPts val="3219"/>
                </a:lnSpc>
              </a:pPr>
              <a:endParaRPr lang="en-US" sz="2300">
                <a:solidFill>
                  <a:srgbClr val="2C453E"/>
                </a:solidFill>
                <a:latin typeface="Montserrat"/>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49220-038D-4DB0-BB19-A69DBA6B8AEF}"/>
              </a:ext>
            </a:extLst>
          </p:cNvPr>
          <p:cNvPicPr>
            <a:picLocks noChangeAspect="1"/>
          </p:cNvPicPr>
          <p:nvPr/>
        </p:nvPicPr>
        <p:blipFill rotWithShape="1">
          <a:blip r:embed="rId2"/>
          <a:srcRect l="31086" t="26473" r="9131" b="12657"/>
          <a:stretch/>
        </p:blipFill>
        <p:spPr>
          <a:xfrm>
            <a:off x="0" y="0"/>
            <a:ext cx="18124715" cy="10287000"/>
          </a:xfrm>
          <a:prstGeom prst="rect">
            <a:avLst/>
          </a:prstGeom>
        </p:spPr>
      </p:pic>
    </p:spTree>
    <p:extLst>
      <p:ext uri="{BB962C8B-B14F-4D97-AF65-F5344CB8AC3E}">
        <p14:creationId xmlns:p14="http://schemas.microsoft.com/office/powerpoint/2010/main" val="596520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FE14A-7F33-4952-A9F2-BD836DA9D1AC}"/>
              </a:ext>
            </a:extLst>
          </p:cNvPr>
          <p:cNvPicPr>
            <a:picLocks noChangeAspect="1"/>
          </p:cNvPicPr>
          <p:nvPr/>
        </p:nvPicPr>
        <p:blipFill rotWithShape="1">
          <a:blip r:embed="rId2"/>
          <a:srcRect l="29565" t="29372" r="7392" b="8020"/>
          <a:stretch/>
        </p:blipFill>
        <p:spPr>
          <a:xfrm>
            <a:off x="0" y="0"/>
            <a:ext cx="18288000" cy="10251527"/>
          </a:xfrm>
          <a:prstGeom prst="rect">
            <a:avLst/>
          </a:prstGeom>
        </p:spPr>
      </p:pic>
      <p:pic>
        <p:nvPicPr>
          <p:cNvPr id="5" name="Picture 4">
            <a:extLst>
              <a:ext uri="{FF2B5EF4-FFF2-40B4-BE49-F238E27FC236}">
                <a16:creationId xmlns:a16="http://schemas.microsoft.com/office/drawing/2014/main" id="{31981EC9-A75D-41CD-9B3D-C01C758C18EE}"/>
              </a:ext>
            </a:extLst>
          </p:cNvPr>
          <p:cNvPicPr>
            <a:picLocks noChangeAspect="1"/>
          </p:cNvPicPr>
          <p:nvPr/>
        </p:nvPicPr>
        <p:blipFill rotWithShape="1">
          <a:blip r:embed="rId3"/>
          <a:srcRect l="35109" t="24927" r="45869" b="41836"/>
          <a:stretch/>
        </p:blipFill>
        <p:spPr>
          <a:xfrm>
            <a:off x="11330608" y="2843161"/>
            <a:ext cx="5864088" cy="5763558"/>
          </a:xfrm>
          <a:prstGeom prst="rect">
            <a:avLst/>
          </a:prstGeom>
        </p:spPr>
      </p:pic>
    </p:spTree>
    <p:extLst>
      <p:ext uri="{BB962C8B-B14F-4D97-AF65-F5344CB8AC3E}">
        <p14:creationId xmlns:p14="http://schemas.microsoft.com/office/powerpoint/2010/main" val="2515013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rcRect t="37528" b="29354"/>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795733" y="1053562"/>
            <a:ext cx="14696533" cy="8179876"/>
          </a:xfrm>
          <a:prstGeom prst="rect">
            <a:avLst/>
          </a:prstGeom>
        </p:spPr>
        <p:txBody>
          <a:bodyPr lIns="0" tIns="0" rIns="0" bIns="0" rtlCol="0" anchor="t">
            <a:spAutoFit/>
          </a:bodyPr>
          <a:lstStyle/>
          <a:p>
            <a:pPr algn="ctr">
              <a:lnSpc>
                <a:spcPts val="10800"/>
              </a:lnSpc>
            </a:pPr>
            <a:r>
              <a:rPr lang="en-US" sz="9000">
                <a:solidFill>
                  <a:srgbClr val="FFFFFF"/>
                </a:solidFill>
                <a:latin typeface="Montserrat Extra-Bold"/>
              </a:rPr>
              <a:t>Promote empathic listening and critical thinking by asking youth for their ideas and engaging them in discussions</a:t>
            </a:r>
          </a:p>
        </p:txBody>
      </p:sp>
      <p:sp>
        <p:nvSpPr>
          <p:cNvPr id="3" name="TextBox 9">
            <a:extLst>
              <a:ext uri="{FF2B5EF4-FFF2-40B4-BE49-F238E27FC236}">
                <a16:creationId xmlns:a16="http://schemas.microsoft.com/office/drawing/2014/main" id="{AEDCBBA1-0FE4-4B22-B50A-4E8CE1AB63FE}"/>
              </a:ext>
            </a:extLst>
          </p:cNvPr>
          <p:cNvSpPr txBox="1"/>
          <p:nvPr/>
        </p:nvSpPr>
        <p:spPr>
          <a:xfrm>
            <a:off x="1028700" y="9327362"/>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CHANELLE</a:t>
            </a:r>
            <a:endParaRPr lang="en-US" sz="1400" spc="155">
              <a:solidFill>
                <a:schemeClr val="bg2">
                  <a:lumMod val="50000"/>
                </a:schemeClr>
              </a:solidFill>
              <a:latin typeface="Aileron Regular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987" r="37317"/>
          <a:stretch>
            <a:fillRect/>
          </a:stretch>
        </p:blipFill>
        <p:spPr>
          <a:xfrm>
            <a:off x="-2886091" y="-125236"/>
            <a:ext cx="8527644" cy="10537472"/>
          </a:xfrm>
          <a:prstGeom prst="rect">
            <a:avLst/>
          </a:prstGeom>
        </p:spPr>
      </p:pic>
      <p:grpSp>
        <p:nvGrpSpPr>
          <p:cNvPr id="3" name="Group 3"/>
          <p:cNvGrpSpPr/>
          <p:nvPr/>
        </p:nvGrpSpPr>
        <p:grpSpPr>
          <a:xfrm>
            <a:off x="5641553" y="3991423"/>
            <a:ext cx="11490221" cy="2304153"/>
            <a:chOff x="-825031" y="0"/>
            <a:chExt cx="15320295" cy="4876907"/>
          </a:xfrm>
        </p:grpSpPr>
        <p:sp>
          <p:nvSpPr>
            <p:cNvPr id="4" name="TextBox 4"/>
            <p:cNvSpPr txBox="1"/>
            <p:nvPr/>
          </p:nvSpPr>
          <p:spPr>
            <a:xfrm>
              <a:off x="0" y="2676529"/>
              <a:ext cx="14495264" cy="519840"/>
            </a:xfrm>
            <a:prstGeom prst="rect">
              <a:avLst/>
            </a:prstGeom>
          </p:spPr>
          <p:txBody>
            <a:bodyPr lIns="0" tIns="0" rIns="0" bIns="0" rtlCol="0" anchor="t">
              <a:spAutoFit/>
            </a:bodyPr>
            <a:lstStyle/>
            <a:p>
              <a:pPr>
                <a:lnSpc>
                  <a:spcPts val="3219"/>
                </a:lnSpc>
              </a:pPr>
              <a:r>
                <a:rPr lang="en-US" sz="2300">
                  <a:solidFill>
                    <a:srgbClr val="2C453E"/>
                  </a:solidFill>
                  <a:latin typeface="Montserrat"/>
                </a:rPr>
                <a:t> </a:t>
              </a:r>
            </a:p>
          </p:txBody>
        </p:sp>
        <p:sp>
          <p:nvSpPr>
            <p:cNvPr id="5" name="TextBox 5"/>
            <p:cNvSpPr txBox="1"/>
            <p:nvPr/>
          </p:nvSpPr>
          <p:spPr>
            <a:xfrm>
              <a:off x="0" y="4258447"/>
              <a:ext cx="14495264" cy="618460"/>
            </a:xfrm>
            <a:prstGeom prst="rect">
              <a:avLst/>
            </a:prstGeom>
          </p:spPr>
          <p:txBody>
            <a:bodyPr lIns="0" tIns="0" rIns="0" bIns="0" rtlCol="0" anchor="t">
              <a:spAutoFit/>
            </a:bodyPr>
            <a:lstStyle/>
            <a:p>
              <a:pPr algn="r">
                <a:lnSpc>
                  <a:spcPts val="3920"/>
                </a:lnSpc>
              </a:pPr>
              <a:endParaRPr lang="en-US" sz="2800">
                <a:solidFill>
                  <a:srgbClr val="2C453E"/>
                </a:solidFill>
                <a:latin typeface="Montserrat"/>
              </a:endParaRPr>
            </a:p>
          </p:txBody>
        </p:sp>
        <p:sp>
          <p:nvSpPr>
            <p:cNvPr id="6" name="TextBox 6"/>
            <p:cNvSpPr txBox="1"/>
            <p:nvPr/>
          </p:nvSpPr>
          <p:spPr>
            <a:xfrm>
              <a:off x="-825031" y="0"/>
              <a:ext cx="15320295" cy="1641474"/>
            </a:xfrm>
            <a:prstGeom prst="rect">
              <a:avLst/>
            </a:prstGeom>
          </p:spPr>
          <p:txBody>
            <a:bodyPr wrap="square" lIns="0" tIns="0" rIns="0" bIns="0" rtlCol="0" anchor="t">
              <a:spAutoFit/>
            </a:bodyPr>
            <a:lstStyle/>
            <a:p>
              <a:pPr>
                <a:lnSpc>
                  <a:spcPts val="9600"/>
                </a:lnSpc>
              </a:pPr>
              <a:r>
                <a:rPr lang="en-US" sz="8000">
                  <a:solidFill>
                    <a:srgbClr val="6D8856"/>
                  </a:solidFill>
                  <a:latin typeface="Montserrat Extra-Bold"/>
                </a:rPr>
                <a:t>Facilitator Is / Is Not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9861" t="22050" r="437"/>
          <a:stretch>
            <a:fillRect/>
          </a:stretch>
        </p:blipFill>
        <p:spPr>
          <a:xfrm>
            <a:off x="-80590" y="-117237"/>
            <a:ext cx="6847150" cy="10518537"/>
          </a:xfrm>
          <a:prstGeom prst="rect">
            <a:avLst/>
          </a:prstGeom>
        </p:spPr>
      </p:pic>
      <p:sp>
        <p:nvSpPr>
          <p:cNvPr id="3" name="TextBox 3"/>
          <p:cNvSpPr txBox="1"/>
          <p:nvPr/>
        </p:nvSpPr>
        <p:spPr>
          <a:xfrm>
            <a:off x="7604760" y="460596"/>
            <a:ext cx="10012680" cy="2462213"/>
          </a:xfrm>
          <a:prstGeom prst="rect">
            <a:avLst/>
          </a:prstGeom>
        </p:spPr>
        <p:txBody>
          <a:bodyPr wrap="square" lIns="0" tIns="0" rIns="0" bIns="0" rtlCol="0" anchor="t">
            <a:spAutoFit/>
          </a:bodyPr>
          <a:lstStyle/>
          <a:p>
            <a:pPr algn="ctr">
              <a:lnSpc>
                <a:spcPts val="9600"/>
              </a:lnSpc>
            </a:pPr>
            <a:r>
              <a:rPr lang="en-US" sz="7000">
                <a:solidFill>
                  <a:srgbClr val="6D8856"/>
                </a:solidFill>
                <a:latin typeface="Montserrat Extra-Bold"/>
              </a:rPr>
              <a:t>A Facilitator</a:t>
            </a:r>
          </a:p>
          <a:p>
            <a:pPr algn="ctr">
              <a:lnSpc>
                <a:spcPts val="9600"/>
              </a:lnSpc>
            </a:pPr>
            <a:r>
              <a:rPr lang="en-US" sz="7000">
                <a:solidFill>
                  <a:srgbClr val="6D8856"/>
                </a:solidFill>
                <a:latin typeface="Montserrat Extra-Bold"/>
              </a:rPr>
              <a:t>Is... </a:t>
            </a:r>
          </a:p>
        </p:txBody>
      </p:sp>
      <p:sp>
        <p:nvSpPr>
          <p:cNvPr id="5" name="TextBox 3">
            <a:extLst>
              <a:ext uri="{FF2B5EF4-FFF2-40B4-BE49-F238E27FC236}">
                <a16:creationId xmlns:a16="http://schemas.microsoft.com/office/drawing/2014/main" id="{36DEA7A2-5AC4-499C-B3D3-01411BF2713F}"/>
              </a:ext>
            </a:extLst>
          </p:cNvPr>
          <p:cNvSpPr txBox="1"/>
          <p:nvPr/>
        </p:nvSpPr>
        <p:spPr>
          <a:xfrm>
            <a:off x="6949440" y="2783607"/>
            <a:ext cx="10938687" cy="7385291"/>
          </a:xfrm>
          <a:prstGeom prst="rect">
            <a:avLst/>
          </a:prstGeom>
        </p:spPr>
        <p:txBody>
          <a:bodyPr wrap="square" lIns="0" tIns="0" rIns="0" bIns="0" rtlCol="0" anchor="t">
            <a:spAutoFit/>
          </a:bodyPr>
          <a:lstStyle/>
          <a:p>
            <a:pPr algn="ctr">
              <a:lnSpc>
                <a:spcPct val="150000"/>
              </a:lnSpc>
            </a:pPr>
            <a:r>
              <a:rPr lang="en-US" sz="3600">
                <a:solidFill>
                  <a:srgbClr val="6D8856"/>
                </a:solidFill>
                <a:latin typeface="Montserrat Classic Bold" panose="020B0604020202020204" charset="0"/>
              </a:rPr>
              <a:t>Role Model, w/ Use of Self</a:t>
            </a:r>
            <a:endParaRPr lang="en-US" sz="3600">
              <a:latin typeface="Montserrat Classic Bold" panose="020B0604020202020204" charset="0"/>
              <a:cs typeface="Calibri"/>
            </a:endParaRPr>
          </a:p>
          <a:p>
            <a:pPr algn="ctr">
              <a:lnSpc>
                <a:spcPct val="150000"/>
              </a:lnSpc>
            </a:pPr>
            <a:r>
              <a:rPr lang="en-US" sz="3600">
                <a:solidFill>
                  <a:srgbClr val="6D8856"/>
                </a:solidFill>
                <a:latin typeface="Montserrat Classic Bold" panose="020B0604020202020204" charset="0"/>
              </a:rPr>
              <a:t>Resource for information, referrals</a:t>
            </a:r>
          </a:p>
          <a:p>
            <a:pPr algn="ctr">
              <a:lnSpc>
                <a:spcPct val="150000"/>
              </a:lnSpc>
            </a:pPr>
            <a:r>
              <a:rPr lang="en-US" sz="3600">
                <a:solidFill>
                  <a:srgbClr val="6D8856"/>
                </a:solidFill>
                <a:latin typeface="Montserrat Classic Bold" panose="020B0604020202020204" charset="0"/>
              </a:rPr>
              <a:t>Leader, Authority Figure</a:t>
            </a:r>
          </a:p>
          <a:p>
            <a:pPr algn="ctr">
              <a:lnSpc>
                <a:spcPct val="150000"/>
              </a:lnSpc>
            </a:pPr>
            <a:r>
              <a:rPr lang="en-US" sz="3600">
                <a:solidFill>
                  <a:srgbClr val="6D8856"/>
                </a:solidFill>
                <a:latin typeface="Montserrat Classic Bold" panose="020B0604020202020204" charset="0"/>
              </a:rPr>
              <a:t>Witness</a:t>
            </a:r>
          </a:p>
          <a:p>
            <a:pPr algn="ctr">
              <a:lnSpc>
                <a:spcPct val="150000"/>
              </a:lnSpc>
            </a:pPr>
            <a:r>
              <a:rPr lang="en-US" sz="3600">
                <a:solidFill>
                  <a:srgbClr val="6D8856"/>
                </a:solidFill>
                <a:latin typeface="Montserrat Classic Bold" panose="020B0604020202020204" charset="0"/>
              </a:rPr>
              <a:t>One who encourages</a:t>
            </a:r>
          </a:p>
          <a:p>
            <a:pPr algn="ctr">
              <a:lnSpc>
                <a:spcPct val="150000"/>
              </a:lnSpc>
            </a:pPr>
            <a:r>
              <a:rPr lang="en-US" sz="3600">
                <a:solidFill>
                  <a:srgbClr val="6D8856"/>
                </a:solidFill>
                <a:latin typeface="Montserrat Classic Bold" panose="020B0604020202020204" charset="0"/>
              </a:rPr>
              <a:t>One who stimulates thinking </a:t>
            </a:r>
          </a:p>
          <a:p>
            <a:pPr algn="ctr">
              <a:lnSpc>
                <a:spcPct val="150000"/>
              </a:lnSpc>
            </a:pPr>
            <a:r>
              <a:rPr lang="en-US" sz="3600">
                <a:solidFill>
                  <a:srgbClr val="6D8856"/>
                </a:solidFill>
                <a:latin typeface="Montserrat Classic Bold" panose="020B0604020202020204" charset="0"/>
              </a:rPr>
              <a:t>Guardian of the group </a:t>
            </a:r>
          </a:p>
          <a:p>
            <a:pPr algn="ctr">
              <a:lnSpc>
                <a:spcPct val="150000"/>
              </a:lnSpc>
            </a:pPr>
            <a:r>
              <a:rPr lang="en-US" sz="3600">
                <a:solidFill>
                  <a:srgbClr val="6D8856"/>
                </a:solidFill>
                <a:latin typeface="Montserrat Classic Bold" panose="020B0604020202020204" charset="0"/>
              </a:rPr>
              <a:t>Listener and Communicator </a:t>
            </a:r>
          </a:p>
          <a:p>
            <a:pPr algn="ctr">
              <a:lnSpc>
                <a:spcPct val="150000"/>
              </a:lnSpc>
            </a:pPr>
            <a:r>
              <a:rPr lang="en-US" sz="3600">
                <a:solidFill>
                  <a:srgbClr val="6D8856"/>
                </a:solidFill>
                <a:latin typeface="Montserrat Classic Bold" panose="020B0604020202020204" charset="0"/>
              </a:rPr>
              <a:t>Protector, Responds to Crises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9861" t="22050" r="437"/>
          <a:stretch>
            <a:fillRect/>
          </a:stretch>
        </p:blipFill>
        <p:spPr>
          <a:xfrm>
            <a:off x="11136040" y="0"/>
            <a:ext cx="7151960" cy="10518537"/>
          </a:xfrm>
          <a:prstGeom prst="rect">
            <a:avLst/>
          </a:prstGeom>
        </p:spPr>
      </p:pic>
      <p:sp>
        <p:nvSpPr>
          <p:cNvPr id="3" name="TextBox 3"/>
          <p:cNvSpPr txBox="1"/>
          <p:nvPr/>
        </p:nvSpPr>
        <p:spPr>
          <a:xfrm>
            <a:off x="472440" y="95846"/>
            <a:ext cx="9525000" cy="2462213"/>
          </a:xfrm>
          <a:prstGeom prst="rect">
            <a:avLst/>
          </a:prstGeom>
        </p:spPr>
        <p:txBody>
          <a:bodyPr wrap="square" lIns="0" tIns="0" rIns="0" bIns="0" rtlCol="0" anchor="t">
            <a:spAutoFit/>
          </a:bodyPr>
          <a:lstStyle/>
          <a:p>
            <a:pPr algn="ctr">
              <a:lnSpc>
                <a:spcPts val="9600"/>
              </a:lnSpc>
            </a:pPr>
            <a:r>
              <a:rPr lang="en-US" sz="7500">
                <a:solidFill>
                  <a:srgbClr val="6D8856"/>
                </a:solidFill>
                <a:latin typeface="Montserrat Extra-Bold"/>
              </a:rPr>
              <a:t>A Facilitator</a:t>
            </a:r>
          </a:p>
          <a:p>
            <a:pPr algn="ctr">
              <a:lnSpc>
                <a:spcPts val="9600"/>
              </a:lnSpc>
            </a:pPr>
            <a:r>
              <a:rPr lang="en-US" sz="7500">
                <a:solidFill>
                  <a:srgbClr val="6D8856"/>
                </a:solidFill>
                <a:latin typeface="Montserrat Extra-Bold"/>
              </a:rPr>
              <a:t>Is Not... </a:t>
            </a:r>
          </a:p>
        </p:txBody>
      </p:sp>
      <p:sp>
        <p:nvSpPr>
          <p:cNvPr id="5" name="TextBox 3">
            <a:extLst>
              <a:ext uri="{FF2B5EF4-FFF2-40B4-BE49-F238E27FC236}">
                <a16:creationId xmlns:a16="http://schemas.microsoft.com/office/drawing/2014/main" id="{9FACF186-95A4-4E1E-8D93-A9CFE67F5561}"/>
              </a:ext>
            </a:extLst>
          </p:cNvPr>
          <p:cNvSpPr txBox="1"/>
          <p:nvPr/>
        </p:nvSpPr>
        <p:spPr>
          <a:xfrm>
            <a:off x="-82820" y="2688357"/>
            <a:ext cx="10635520" cy="7360798"/>
          </a:xfrm>
          <a:prstGeom prst="rect">
            <a:avLst/>
          </a:prstGeom>
        </p:spPr>
        <p:txBody>
          <a:bodyPr wrap="square" lIns="0" tIns="0" rIns="0" bIns="0" rtlCol="0" anchor="t">
            <a:spAutoFit/>
          </a:bodyPr>
          <a:lstStyle/>
          <a:p>
            <a:pPr algn="ctr">
              <a:lnSpc>
                <a:spcPct val="150000"/>
              </a:lnSpc>
            </a:pPr>
            <a:r>
              <a:rPr lang="en-US" sz="3600">
                <a:solidFill>
                  <a:srgbClr val="6D8856"/>
                </a:solidFill>
                <a:latin typeface="Montserrat Classic Bold" panose="020B0604020202020204" charset="0"/>
              </a:rPr>
              <a:t>Therapist </a:t>
            </a:r>
          </a:p>
          <a:p>
            <a:pPr algn="ctr">
              <a:lnSpc>
                <a:spcPct val="150000"/>
              </a:lnSpc>
            </a:pPr>
            <a:r>
              <a:rPr lang="en-US" sz="3600">
                <a:solidFill>
                  <a:srgbClr val="6D8856"/>
                </a:solidFill>
                <a:latin typeface="Montserrat Classic Bold" panose="020B0604020202020204" charset="0"/>
              </a:rPr>
              <a:t>Parent</a:t>
            </a:r>
          </a:p>
          <a:p>
            <a:pPr algn="ctr">
              <a:lnSpc>
                <a:spcPct val="150000"/>
              </a:lnSpc>
            </a:pPr>
            <a:r>
              <a:rPr lang="en-US" sz="3600">
                <a:solidFill>
                  <a:srgbClr val="6D8856"/>
                </a:solidFill>
                <a:latin typeface="Montserrat Classic Bold" panose="020B0604020202020204" charset="0"/>
              </a:rPr>
              <a:t>Peer</a:t>
            </a:r>
          </a:p>
          <a:p>
            <a:pPr algn="ctr">
              <a:lnSpc>
                <a:spcPct val="150000"/>
              </a:lnSpc>
            </a:pPr>
            <a:r>
              <a:rPr lang="en-US" sz="3600">
                <a:solidFill>
                  <a:srgbClr val="6D8856"/>
                </a:solidFill>
                <a:latin typeface="Montserrat Classic Bold" panose="020B0604020202020204" charset="0"/>
              </a:rPr>
              <a:t>Analyst, Interpreter </a:t>
            </a:r>
          </a:p>
          <a:p>
            <a:pPr algn="ctr">
              <a:lnSpc>
                <a:spcPct val="150000"/>
              </a:lnSpc>
            </a:pPr>
            <a:r>
              <a:rPr lang="en-US" sz="3600">
                <a:solidFill>
                  <a:srgbClr val="6D8856"/>
                </a:solidFill>
                <a:latin typeface="Montserrat Classic Bold" panose="020B0604020202020204" charset="0"/>
              </a:rPr>
              <a:t>Judge, Critic</a:t>
            </a:r>
          </a:p>
          <a:p>
            <a:pPr algn="ctr">
              <a:lnSpc>
                <a:spcPct val="150000"/>
              </a:lnSpc>
            </a:pPr>
            <a:r>
              <a:rPr lang="en-US" sz="3600">
                <a:solidFill>
                  <a:srgbClr val="6D8856"/>
                </a:solidFill>
                <a:latin typeface="Montserrat Classic Bold" panose="020B0604020202020204" charset="0"/>
              </a:rPr>
              <a:t>Evangelist, Preacher </a:t>
            </a:r>
          </a:p>
          <a:p>
            <a:pPr algn="ctr">
              <a:lnSpc>
                <a:spcPct val="150000"/>
              </a:lnSpc>
            </a:pPr>
            <a:r>
              <a:rPr lang="en-US" sz="3600">
                <a:solidFill>
                  <a:srgbClr val="6D8856"/>
                </a:solidFill>
                <a:latin typeface="Montserrat Classic Bold" panose="020B0604020202020204" charset="0"/>
              </a:rPr>
              <a:t>Expert</a:t>
            </a:r>
          </a:p>
          <a:p>
            <a:pPr algn="ctr">
              <a:lnSpc>
                <a:spcPct val="150000"/>
              </a:lnSpc>
            </a:pPr>
            <a:r>
              <a:rPr lang="en-US" sz="3600">
                <a:solidFill>
                  <a:srgbClr val="6D8856"/>
                </a:solidFill>
                <a:latin typeface="Montserrat Classic Bold" panose="020B0604020202020204" charset="0"/>
              </a:rPr>
              <a:t>Sole Authority </a:t>
            </a:r>
          </a:p>
          <a:p>
            <a:pPr algn="ctr">
              <a:lnSpc>
                <a:spcPct val="150000"/>
              </a:lnSpc>
            </a:pPr>
            <a:r>
              <a:rPr lang="en-US" sz="3600">
                <a:solidFill>
                  <a:srgbClr val="6D8856"/>
                </a:solidFill>
                <a:latin typeface="Montserrat Classic Bold" panose="020B0604020202020204" charset="0"/>
              </a:rPr>
              <a:t>Advisor, Problem Solver</a:t>
            </a:r>
            <a:endParaRPr lang="en-US" sz="2800">
              <a:solidFill>
                <a:srgbClr val="6D8856"/>
              </a:solidFill>
              <a:latin typeface="Montserrat Classic Bold" panose="020B0604020202020204" charset="0"/>
            </a:endParaRPr>
          </a:p>
        </p:txBody>
      </p:sp>
    </p:spTree>
    <p:extLst>
      <p:ext uri="{BB962C8B-B14F-4D97-AF65-F5344CB8AC3E}">
        <p14:creationId xmlns:p14="http://schemas.microsoft.com/office/powerpoint/2010/main" val="232521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10915" y="842529"/>
            <a:ext cx="15466169" cy="2421674"/>
          </a:xfrm>
          <a:prstGeom prst="rect">
            <a:avLst/>
          </a:prstGeom>
        </p:spPr>
        <p:txBody>
          <a:bodyPr lIns="0" tIns="0" rIns="0" bIns="0" rtlCol="0" anchor="t">
            <a:spAutoFit/>
          </a:bodyPr>
          <a:lstStyle/>
          <a:p>
            <a:pPr>
              <a:lnSpc>
                <a:spcPts val="9600"/>
              </a:lnSpc>
            </a:pPr>
            <a:r>
              <a:rPr lang="en-US" sz="7200">
                <a:solidFill>
                  <a:srgbClr val="6D8856"/>
                </a:solidFill>
                <a:latin typeface="Montserrat Extra-Bold"/>
              </a:rPr>
              <a:t>PRIMARY RESPONSIBILITY:</a:t>
            </a:r>
          </a:p>
          <a:p>
            <a:pPr>
              <a:lnSpc>
                <a:spcPts val="9600"/>
              </a:lnSpc>
            </a:pPr>
            <a:r>
              <a:rPr lang="en-US" sz="7200">
                <a:solidFill>
                  <a:srgbClr val="6D8856"/>
                </a:solidFill>
                <a:latin typeface="Montserrat Extra-Bold"/>
              </a:rPr>
              <a:t>Provide Safe &amp; Brave Spaces</a:t>
            </a:r>
          </a:p>
        </p:txBody>
      </p:sp>
      <p:grpSp>
        <p:nvGrpSpPr>
          <p:cNvPr id="3" name="Group 3"/>
          <p:cNvGrpSpPr/>
          <p:nvPr/>
        </p:nvGrpSpPr>
        <p:grpSpPr>
          <a:xfrm>
            <a:off x="1410915" y="4829633"/>
            <a:ext cx="3967651" cy="2843937"/>
            <a:chOff x="0" y="-9525"/>
            <a:chExt cx="5290202" cy="3791915"/>
          </a:xfrm>
        </p:grpSpPr>
        <p:sp>
          <p:nvSpPr>
            <p:cNvPr id="4" name="TextBox 4"/>
            <p:cNvSpPr txBox="1"/>
            <p:nvPr/>
          </p:nvSpPr>
          <p:spPr>
            <a:xfrm>
              <a:off x="0" y="3290802"/>
              <a:ext cx="5290202" cy="491588"/>
            </a:xfrm>
            <a:prstGeom prst="rect">
              <a:avLst/>
            </a:prstGeom>
          </p:spPr>
          <p:txBody>
            <a:bodyPr lIns="0" tIns="0" rIns="0" bIns="0" rtlCol="0" anchor="t">
              <a:spAutoFit/>
            </a:bodyPr>
            <a:lstStyle/>
            <a:p>
              <a:pPr>
                <a:lnSpc>
                  <a:spcPts val="3220"/>
                </a:lnSpc>
              </a:pPr>
              <a:endParaRPr>
                <a:solidFill>
                  <a:srgbClr val="938953"/>
                </a:solidFill>
              </a:endParaRPr>
            </a:p>
          </p:txBody>
        </p:sp>
        <p:sp>
          <p:nvSpPr>
            <p:cNvPr id="5" name="TextBox 5"/>
            <p:cNvSpPr txBox="1"/>
            <p:nvPr/>
          </p:nvSpPr>
          <p:spPr>
            <a:xfrm>
              <a:off x="0" y="-9525"/>
              <a:ext cx="5290202" cy="2872581"/>
            </a:xfrm>
            <a:prstGeom prst="rect">
              <a:avLst/>
            </a:prstGeom>
          </p:spPr>
          <p:txBody>
            <a:bodyPr lIns="0" tIns="0" rIns="0" bIns="0" rtlCol="0" anchor="t">
              <a:spAutoFit/>
            </a:bodyPr>
            <a:lstStyle/>
            <a:p>
              <a:pPr algn="ctr">
                <a:lnSpc>
                  <a:spcPts val="8400"/>
                </a:lnSpc>
              </a:pPr>
              <a:r>
                <a:rPr lang="en-US" sz="7000">
                  <a:solidFill>
                    <a:srgbClr val="938953"/>
                  </a:solidFill>
                  <a:latin typeface="Montserrat Classic Bold"/>
                </a:rPr>
                <a:t>Physical Safety</a:t>
              </a:r>
            </a:p>
          </p:txBody>
        </p:sp>
      </p:grpSp>
      <p:grpSp>
        <p:nvGrpSpPr>
          <p:cNvPr id="6" name="Group 6"/>
          <p:cNvGrpSpPr/>
          <p:nvPr/>
        </p:nvGrpSpPr>
        <p:grpSpPr>
          <a:xfrm>
            <a:off x="6749867" y="4650729"/>
            <a:ext cx="4788267" cy="2843937"/>
            <a:chOff x="0" y="-9525"/>
            <a:chExt cx="6384356" cy="3791915"/>
          </a:xfrm>
        </p:grpSpPr>
        <p:sp>
          <p:nvSpPr>
            <p:cNvPr id="7" name="TextBox 7"/>
            <p:cNvSpPr txBox="1"/>
            <p:nvPr/>
          </p:nvSpPr>
          <p:spPr>
            <a:xfrm>
              <a:off x="0" y="3290802"/>
              <a:ext cx="6384356" cy="491588"/>
            </a:xfrm>
            <a:prstGeom prst="rect">
              <a:avLst/>
            </a:prstGeom>
          </p:spPr>
          <p:txBody>
            <a:bodyPr lIns="0" tIns="0" rIns="0" bIns="0" rtlCol="0" anchor="t">
              <a:spAutoFit/>
            </a:bodyPr>
            <a:lstStyle/>
            <a:p>
              <a:pPr>
                <a:lnSpc>
                  <a:spcPts val="3219"/>
                </a:lnSpc>
              </a:pPr>
              <a:endParaRPr>
                <a:solidFill>
                  <a:srgbClr val="938953"/>
                </a:solidFill>
              </a:endParaRPr>
            </a:p>
          </p:txBody>
        </p:sp>
        <p:sp>
          <p:nvSpPr>
            <p:cNvPr id="8" name="TextBox 8"/>
            <p:cNvSpPr txBox="1"/>
            <p:nvPr/>
          </p:nvSpPr>
          <p:spPr>
            <a:xfrm>
              <a:off x="0" y="-9525"/>
              <a:ext cx="6384356" cy="2872581"/>
            </a:xfrm>
            <a:prstGeom prst="rect">
              <a:avLst/>
            </a:prstGeom>
          </p:spPr>
          <p:txBody>
            <a:bodyPr lIns="0" tIns="0" rIns="0" bIns="0" rtlCol="0" anchor="t">
              <a:spAutoFit/>
            </a:bodyPr>
            <a:lstStyle/>
            <a:p>
              <a:pPr algn="ctr">
                <a:lnSpc>
                  <a:spcPts val="8400"/>
                </a:lnSpc>
              </a:pPr>
              <a:r>
                <a:rPr lang="en-US" sz="7000">
                  <a:solidFill>
                    <a:srgbClr val="938953"/>
                  </a:solidFill>
                  <a:latin typeface="Montserrat Classic Bold"/>
                </a:rPr>
                <a:t>Emotional Safety</a:t>
              </a:r>
            </a:p>
          </p:txBody>
        </p:sp>
      </p:grpSp>
      <p:grpSp>
        <p:nvGrpSpPr>
          <p:cNvPr id="9" name="Group 9"/>
          <p:cNvGrpSpPr/>
          <p:nvPr/>
        </p:nvGrpSpPr>
        <p:grpSpPr>
          <a:xfrm>
            <a:off x="12585834" y="4650729"/>
            <a:ext cx="4389682" cy="3902298"/>
            <a:chOff x="0" y="-9525"/>
            <a:chExt cx="5852909" cy="5203063"/>
          </a:xfrm>
        </p:grpSpPr>
        <p:sp>
          <p:nvSpPr>
            <p:cNvPr id="10" name="TextBox 10"/>
            <p:cNvSpPr txBox="1"/>
            <p:nvPr/>
          </p:nvSpPr>
          <p:spPr>
            <a:xfrm>
              <a:off x="0" y="4701950"/>
              <a:ext cx="5852909" cy="491588"/>
            </a:xfrm>
            <a:prstGeom prst="rect">
              <a:avLst/>
            </a:prstGeom>
          </p:spPr>
          <p:txBody>
            <a:bodyPr lIns="0" tIns="0" rIns="0" bIns="0" rtlCol="0" anchor="t">
              <a:spAutoFit/>
            </a:bodyPr>
            <a:lstStyle/>
            <a:p>
              <a:pPr>
                <a:lnSpc>
                  <a:spcPts val="3219"/>
                </a:lnSpc>
              </a:pPr>
              <a:endParaRPr>
                <a:solidFill>
                  <a:srgbClr val="938953"/>
                </a:solidFill>
              </a:endParaRPr>
            </a:p>
          </p:txBody>
        </p:sp>
        <p:sp>
          <p:nvSpPr>
            <p:cNvPr id="11" name="TextBox 11"/>
            <p:cNvSpPr txBox="1"/>
            <p:nvPr/>
          </p:nvSpPr>
          <p:spPr>
            <a:xfrm>
              <a:off x="0" y="-9525"/>
              <a:ext cx="5852909" cy="4308871"/>
            </a:xfrm>
            <a:prstGeom prst="rect">
              <a:avLst/>
            </a:prstGeom>
          </p:spPr>
          <p:txBody>
            <a:bodyPr lIns="0" tIns="0" rIns="0" bIns="0" rtlCol="0" anchor="t">
              <a:spAutoFit/>
            </a:bodyPr>
            <a:lstStyle/>
            <a:p>
              <a:pPr algn="ctr">
                <a:lnSpc>
                  <a:spcPts val="8400"/>
                </a:lnSpc>
              </a:pPr>
              <a:r>
                <a:rPr lang="en-US" sz="7000">
                  <a:solidFill>
                    <a:srgbClr val="938953"/>
                  </a:solidFill>
                  <a:latin typeface="Montserrat Classic Bold"/>
                </a:rPr>
                <a:t>Social &amp; Cultural Safety</a:t>
              </a:r>
            </a:p>
          </p:txBody>
        </p:sp>
      </p:grpSp>
      <p:sp>
        <p:nvSpPr>
          <p:cNvPr id="13" name="TextBox 9">
            <a:extLst>
              <a:ext uri="{FF2B5EF4-FFF2-40B4-BE49-F238E27FC236}">
                <a16:creationId xmlns:a16="http://schemas.microsoft.com/office/drawing/2014/main" id="{8F37C317-7686-4A6F-AA9C-60ED4C5CD94F}"/>
              </a:ext>
            </a:extLst>
          </p:cNvPr>
          <p:cNvSpPr txBox="1"/>
          <p:nvPr/>
        </p:nvSpPr>
        <p:spPr>
          <a:xfrm>
            <a:off x="1048578" y="9327362"/>
            <a:ext cx="3897810" cy="179536"/>
          </a:xfrm>
          <a:prstGeom prst="rect">
            <a:avLst/>
          </a:prstGeom>
        </p:spPr>
        <p:txBody>
          <a:bodyPr lIns="0" tIns="0" rIns="0" bIns="0" rtlCol="0" anchor="t">
            <a:spAutoFit/>
          </a:bodyPr>
          <a:lstStyle/>
          <a:p>
            <a:pPr>
              <a:lnSpc>
                <a:spcPts val="1403"/>
              </a:lnSpc>
            </a:pPr>
            <a:r>
              <a:rPr lang="en-US" sz="1200" spc="155">
                <a:solidFill>
                  <a:schemeClr val="bg2">
                    <a:lumMod val="50000"/>
                  </a:schemeClr>
                </a:solidFill>
                <a:latin typeface="Aileron Regular Bold"/>
              </a:rPr>
              <a:t>TROY</a:t>
            </a:r>
            <a:endParaRPr lang="en-US" sz="1400" spc="155">
              <a:solidFill>
                <a:schemeClr val="bg2">
                  <a:lumMod val="50000"/>
                </a:schemeClr>
              </a:solidFill>
              <a:latin typeface="Aileron Regular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46</Slides>
  <Notes>44</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FACILITATION WITH YOUTH</dc:title>
  <cp:revision>122</cp:revision>
  <cp:lastPrinted>2021-06-01T05:50:03Z</cp:lastPrinted>
  <dcterms:created xsi:type="dcterms:W3CDTF">2006-08-16T00:00:00Z</dcterms:created>
  <dcterms:modified xsi:type="dcterms:W3CDTF">2021-06-14T06:41:18Z</dcterms:modified>
  <dc:identifier>DAEetQDYu9M</dc:identifier>
</cp:coreProperties>
</file>